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6" r:id="rId2"/>
  </p:sldMasterIdLst>
  <p:notesMasterIdLst>
    <p:notesMasterId r:id="rId6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gjKl7JjJwJbN7rhvntYUu0lcHA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C587FFA-E6E6-4BC0-B92E-08B154A7FD7C}">
  <a:tblStyle styleId="{EC587FFA-E6E6-4BC0-B92E-08B154A7FD7C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F6EE"/>
          </a:solidFill>
        </a:fill>
      </a:tcStyle>
    </a:wholeTbl>
    <a:band1H>
      <a:tcTxStyle/>
      <a:tcStyle>
        <a:tcBdr/>
        <a:fill>
          <a:solidFill>
            <a:srgbClr val="CFEED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EED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customschemas.google.com/relationships/presentationmetadata" Target="meta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85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4" name="Google Shape;86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864164f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6" name="Google Shape;876;g8864164f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864164fa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g8864164fa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8864164fa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g8864164fa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8864164fa1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g8864164fa1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864164fa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g8864164fa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8864164fa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6" name="Google Shape;906;g8864164fa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864164fa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8864164fa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8864164fa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8" name="Google Shape;918;g8864164fa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8864164fa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g8864164fa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8864164fa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g8864164fa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8864164fa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g8864164fa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8864164f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8864164f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8864164fa1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g8864164fa1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8864164fa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8864164fa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8864164fa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g8864164fa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g8864164fa1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g8864164fa1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8864164fa1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g8864164fa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8864164fa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g8864164fa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8864164fa1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g8864164fa1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8864164fa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g8864164fa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8864164fa1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g8864164fa1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8864164fa1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g8864164fa1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8864164fa1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g8864164fa1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864164fa1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g8864164fa1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8864164fa1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g8864164fa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88668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36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36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36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6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6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6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6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6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36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36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6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36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36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6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6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36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6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36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6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6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36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6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6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36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6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36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6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36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6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36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6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6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6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36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36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6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36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36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6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36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6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36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6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6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36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6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36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6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6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36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36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6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6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36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6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36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36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36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36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6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6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7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47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47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7" name="Google Shape;167;p4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4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4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8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8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73" name="Google Shape;173;p48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4" name="Google Shape;174;p4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4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4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9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49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80" name="Google Shape;180;p49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4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4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4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0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0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7" name="Google Shape;187;p50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8" name="Google Shape;188;p5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5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50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92" name="Google Shape;192;p5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en-US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1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51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51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51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51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51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5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5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2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52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52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08" name="Google Shape;208;p52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52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52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1" name="Google Shape;211;p52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52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52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14" name="Google Shape;214;p52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5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3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5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5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4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4"/>
          <p:cNvSpPr txBox="1">
            <a:spLocks noGrp="1"/>
          </p:cNvSpPr>
          <p:nvPr>
            <p:ph type="body" idx="1"/>
          </p:nvPr>
        </p:nvSpPr>
        <p:spPr>
          <a:xfrm rot="5400000">
            <a:off x="2424904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5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5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5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4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4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4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7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3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3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8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8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23" name="Google Shape;123;p3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2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2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p4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3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43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43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4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4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4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4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5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5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53" name="Google Shape;153;p45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5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55" name="Google Shape;155;p45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4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4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5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35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35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35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35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35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35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35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35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35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35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35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35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35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35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35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35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35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35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35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35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35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5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35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35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35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35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35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35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35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5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35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35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5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5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35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35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35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5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35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35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3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3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3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3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3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0" descr="\\DROBO-FS\QuickDrops\JB\PPTX NG\Droplets\LightingOverlay.png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p40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3" name="Google Shape;233;p40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234" name="Google Shape;234;p40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40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40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40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8" name="Google Shape;238;p40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40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0" name="Google Shape;240;p40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1" name="Google Shape;241;p40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40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40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4" name="Google Shape;244;p40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5" name="Google Shape;245;p40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46" name="Google Shape;246;p40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7" name="Google Shape;247;p40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8" name="Google Shape;248;p40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9" name="Google Shape;249;p40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40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40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2" name="Google Shape;252;p40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40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4" name="Google Shape;254;p40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40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6" name="Google Shape;256;p40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57" name="Google Shape;257;p40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40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40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0" name="Google Shape;260;p40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1" name="Google Shape;261;p40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262" name="Google Shape;262;p40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3" name="Google Shape;263;p40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40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40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6" name="Google Shape;266;p40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40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68" name="Google Shape;268;p40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40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0" name="Google Shape;270;p40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40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dk2"/>
                  </a:gs>
                  <a:gs pos="100000">
                    <a:srgbClr val="12161A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2" name="Google Shape;272;p4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3" name="Google Shape;273;p4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74" name="Google Shape;274;p4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75" name="Google Shape;275;p4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276" name="Google Shape;276;p4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ivitar.com/blog/differencing-attacks/" TargetMode="Externa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upport.sas.com/resources/papers/proceedings15/1884-2015.pdf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I0wk1CXlsQ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pubs.com/dhnanjay/286571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esfontain.es/privacy/differential-privacy-awesomeness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athsisfun.com/data/standard-deviation.html" TargetMode="Externa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sfontain.es/privacy/differential-privacy-in-practice.html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sfontain.es/privacy/differential-privacy-in-practice.html" TargetMode="Externa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hedatascientist.com/right-way-recommender-system-startup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onderfulengineering.com/this-is-the-amount-of-data-that-is-being-generated-in-the-world-every-minute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research/publication/differentially-private-recommender-systems-building-privacy-into-the-netflix-prize-contenders/?from=http%3A%2F%2Fresearch.microsoft.com%2Fpubs%2F80511%2Fnetflixprivacy.pdf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texas.edu/~shmat/shmat_oak08netflix.pdf" TargetMode="External"/><Relationship Id="rId4" Type="http://schemas.openxmlformats.org/officeDocument/2006/relationships/hyperlink" Target="https://www.youtube.com/watch?v=3ecNC-So0r4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ro.medium.com/max/1400/1*sZ8SxNEJekT5clQLYy3OuA.jpeg" TargetMode="Externa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olarwindsmsp.com/blog/data-anonymization-overview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rivitar.com/blog/solve-big-data-privacy/" TargetMode="Externa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 dirty="0"/>
              <a:t>DIFFERENTIALLY PRIVATE RECOMMENDER SYSTEMS</a:t>
            </a:r>
            <a:endParaRPr dirty="0"/>
          </a:p>
        </p:txBody>
      </p:sp>
      <p:sp>
        <p:nvSpPr>
          <p:cNvPr id="288" name="Google Shape;288;p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BY MEGAN SKROBACZ AND RAAGHAVV DEVGON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THE PROBLEM WITH ANONYMIZATION</a:t>
            </a:r>
            <a:endParaRPr/>
          </a:p>
        </p:txBody>
      </p:sp>
      <p:sp>
        <p:nvSpPr>
          <p:cNvPr id="478" name="Google Shape;478;p1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b="1"/>
              <a:t>Context </a:t>
            </a:r>
            <a:r>
              <a:rPr lang="en-US"/>
              <a:t>can de-anonymize a dataset</a:t>
            </a:r>
            <a:endParaRPr b="1"/>
          </a:p>
        </p:txBody>
      </p:sp>
      <p:graphicFrame>
        <p:nvGraphicFramePr>
          <p:cNvPr id="479" name="Google Shape;479;p10"/>
          <p:cNvGraphicFramePr/>
          <p:nvPr/>
        </p:nvGraphicFramePr>
        <p:xfrm>
          <a:off x="1906165" y="2976880"/>
          <a:ext cx="8127975" cy="2966800"/>
        </p:xfrm>
        <a:graphic>
          <a:graphicData uri="http://schemas.openxmlformats.org/drawingml/2006/table">
            <a:tbl>
              <a:tblPr firstRow="1" bandRow="1">
                <a:noFill/>
                <a:tableStyleId>{EC587FFA-E6E6-4BC0-B92E-08B154A7FD7C}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Postcode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Gender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Area of Treatment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***12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Liver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***98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Digestive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***02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Respiratory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***02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*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Digestive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***16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Male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Digestive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***17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Female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Cardiovascular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***98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*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Digestive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THE PROBLEM WITH ANONYMIZATION</a:t>
            </a:r>
            <a:endParaRPr/>
          </a:p>
        </p:txBody>
      </p:sp>
      <p:pic>
        <p:nvPicPr>
          <p:cNvPr id="485" name="Google Shape;48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411" y="3033711"/>
            <a:ext cx="4689234" cy="1981201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486" name="Google Shape;486;p11"/>
          <p:cNvSpPr txBox="1">
            <a:spLocks noGrp="1"/>
          </p:cNvSpPr>
          <p:nvPr>
            <p:ph type="body" idx="1"/>
          </p:nvPr>
        </p:nvSpPr>
        <p:spPr>
          <a:xfrm>
            <a:off x="6336727" y="2249487"/>
            <a:ext cx="4710683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en-US" sz="2220" b="1"/>
              <a:t>Differencing attacks </a:t>
            </a:r>
            <a:r>
              <a:rPr lang="en-US" sz="2220"/>
              <a:t>– comparing and contrasting two queries to indirectly zero in on the data you are looking for</a:t>
            </a:r>
            <a:r>
              <a:rPr lang="en-US" sz="2220" b="1"/>
              <a:t> 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en-US" sz="2220"/>
              <a:t>Auditing the possible combinations of queries is a task that is infeasible, as it would lead to </a:t>
            </a:r>
            <a:r>
              <a:rPr lang="en-US" sz="2220" b="1"/>
              <a:t>thousands</a:t>
            </a:r>
            <a:r>
              <a:rPr lang="en-US" sz="2220"/>
              <a:t> or even </a:t>
            </a:r>
            <a:r>
              <a:rPr lang="en-US" sz="2220" b="1"/>
              <a:t>millions</a:t>
            </a:r>
            <a:r>
              <a:rPr lang="en-US" sz="2220"/>
              <a:t> of potential combinations.</a:t>
            </a:r>
            <a:endParaRPr/>
          </a:p>
        </p:txBody>
      </p:sp>
      <p:sp>
        <p:nvSpPr>
          <p:cNvPr id="487" name="Google Shape;487;p11"/>
          <p:cNvSpPr txBox="1"/>
          <p:nvPr/>
        </p:nvSpPr>
        <p:spPr>
          <a:xfrm>
            <a:off x="-1028473" y="5278247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https://www.privitar.com/blog/differencing-attacks/</a:t>
            </a:r>
            <a:endParaRPr sz="1200" b="0" i="1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THE PROBLEM WITH ANONYMIZATION</a:t>
            </a:r>
            <a:endParaRPr/>
          </a:p>
        </p:txBody>
      </p:sp>
      <p:sp>
        <p:nvSpPr>
          <p:cNvPr id="493" name="Google Shape;493;p1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484452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The </a:t>
            </a:r>
            <a:r>
              <a:rPr lang="en-US" b="1"/>
              <a:t>more </a:t>
            </a:r>
            <a:r>
              <a:rPr lang="en-US"/>
              <a:t>you anonymize, the less useful your data becomes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Even </a:t>
            </a:r>
            <a:r>
              <a:rPr lang="en-US" b="1"/>
              <a:t>non-sensitive </a:t>
            </a:r>
            <a:r>
              <a:rPr lang="en-US"/>
              <a:t>data can be used for harm </a:t>
            </a:r>
            <a:endParaRPr/>
          </a:p>
          <a:p>
            <a:pPr marL="228600" lvl="0" indent="-38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  <p:pic>
        <p:nvPicPr>
          <p:cNvPr id="494" name="Google Shape;494;p12" descr="Data Sharing, Privacy, Anonymization and De-identification (Rev 1.2)"/>
          <p:cNvPicPr preferRelativeResize="0"/>
          <p:nvPr/>
        </p:nvPicPr>
        <p:blipFill rotWithShape="1">
          <a:blip r:embed="rId4">
            <a:alphaModFix/>
          </a:blip>
          <a:srcRect l="1815" r="2" b="2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495" name="Google Shape;495;p12"/>
          <p:cNvSpPr txBox="1"/>
          <p:nvPr/>
        </p:nvSpPr>
        <p:spPr>
          <a:xfrm>
            <a:off x="4180837" y="5791201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https://support.sas.com/resources/papers/proceedings15/1884-2015.pdf</a:t>
            </a:r>
            <a:endParaRPr sz="1200" b="0" i="1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3"/>
          <p:cNvSpPr txBox="1">
            <a:spLocks noGrp="1"/>
          </p:cNvSpPr>
          <p:nvPr>
            <p:ph type="title"/>
          </p:nvPr>
        </p:nvSpPr>
        <p:spPr>
          <a:xfrm>
            <a:off x="1141413" y="2640267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SO WHAT CAN WE DO???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4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06" name="Google Shape;506;p14"/>
          <p:cNvGrpSpPr/>
          <p:nvPr/>
        </p:nvGrpSpPr>
        <p:grpSpPr>
          <a:xfrm>
            <a:off x="-6100" y="-11384"/>
            <a:ext cx="1220788" cy="6858001"/>
            <a:chOff x="-14288" y="0"/>
            <a:chExt cx="1220788" cy="6858001"/>
          </a:xfrm>
        </p:grpSpPr>
        <p:sp>
          <p:nvSpPr>
            <p:cNvPr id="507" name="Google Shape;507;p1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1" name="Google Shape;511;p14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3" name="Google Shape;513;p14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4" name="Google Shape;514;p14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17" name="Google Shape;517;p14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8" name="Google Shape;518;p1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19" name="Google Shape;519;p14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0" name="Google Shape;520;p14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1" name="Google Shape;521;p14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2" name="Google Shape;522;p14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5" name="Google Shape;525;p14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7" name="Google Shape;527;p14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29" name="Google Shape;529;p14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0" name="Google Shape;530;p14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33" name="Google Shape;533;p14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B0BFC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4" name="Google Shape;53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0" y="-2"/>
            <a:ext cx="4061525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14"/>
          <p:cNvSpPr/>
          <p:nvPr/>
        </p:nvSpPr>
        <p:spPr>
          <a:xfrm>
            <a:off x="0" y="1853"/>
            <a:ext cx="4055621" cy="6858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  <a:effectLst>
            <a:outerShdw blurRad="76200" dist="38100" algn="l" rotWithShape="0">
              <a:srgbClr val="000000">
                <a:alpha val="3686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grpSp>
        <p:nvGrpSpPr>
          <p:cNvPr id="536" name="Google Shape;536;p14"/>
          <p:cNvGrpSpPr/>
          <p:nvPr/>
        </p:nvGrpSpPr>
        <p:grpSpPr>
          <a:xfrm>
            <a:off x="1190" y="-9998"/>
            <a:ext cx="1220788" cy="6858001"/>
            <a:chOff x="-14288" y="0"/>
            <a:chExt cx="1220788" cy="6858001"/>
          </a:xfrm>
        </p:grpSpPr>
        <p:sp>
          <p:nvSpPr>
            <p:cNvPr id="537" name="Google Shape;537;p14"/>
            <p:cNvSpPr/>
            <p:nvPr/>
          </p:nvSpPr>
          <p:spPr>
            <a:xfrm>
              <a:off x="114300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l" t="t" r="r" b="b"/>
              <a:pathLst>
                <a:path w="233" h="1141" extrusionOk="0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1" name="Google Shape;541;p14"/>
            <p:cNvSpPr/>
            <p:nvPr/>
          </p:nvSpPr>
          <p:spPr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l" t="t" r="r" b="b"/>
              <a:pathLst>
                <a:path w="233" h="901" extrusionOk="0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3" name="Google Shape;543;p14"/>
            <p:cNvSpPr/>
            <p:nvPr/>
          </p:nvSpPr>
          <p:spPr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4" name="Google Shape;544;p14"/>
            <p:cNvSpPr/>
            <p:nvPr/>
          </p:nvSpPr>
          <p:spPr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l" t="t" r="r" b="b"/>
              <a:pathLst>
                <a:path w="266" h="332" extrusionOk="0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47" name="Google Shape;547;p14"/>
            <p:cNvSpPr/>
            <p:nvPr/>
          </p:nvSpPr>
          <p:spPr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8" name="Google Shape;548;p14"/>
            <p:cNvCxnSpPr/>
            <p:nvPr/>
          </p:nvCxnSpPr>
          <p:spPr>
            <a:xfrm>
              <a:off x="-4763" y="9525"/>
              <a:ext cx="0" cy="0"/>
            </a:xfrm>
            <a:prstGeom prst="straightConnector1">
              <a:avLst/>
            </a:pr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 w="9525" cap="flat" cmpd="sng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sp>
          <p:nvSpPr>
            <p:cNvPr id="549" name="Google Shape;549;p14"/>
            <p:cNvSpPr/>
            <p:nvPr/>
          </p:nvSpPr>
          <p:spPr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l" t="t" r="r" b="b"/>
              <a:pathLst>
                <a:path w="78" h="80" extrusionOk="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0" name="Google Shape;550;p14"/>
            <p:cNvSpPr/>
            <p:nvPr/>
          </p:nvSpPr>
          <p:spPr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l" t="t" r="r" b="b"/>
              <a:pathLst>
                <a:path w="93" h="303" extrusionOk="0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1" name="Google Shape;551;p14"/>
            <p:cNvSpPr/>
            <p:nvPr/>
          </p:nvSpPr>
          <p:spPr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2" name="Google Shape;552;p14"/>
            <p:cNvSpPr/>
            <p:nvPr/>
          </p:nvSpPr>
          <p:spPr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l" t="t" r="r" b="b"/>
              <a:pathLst>
                <a:path w="24" h="23" extrusionOk="0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>
              <a:off x="133350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l" t="t" r="r" b="b"/>
              <a:pathLst>
                <a:path w="233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5" name="Google Shape;555;p14"/>
            <p:cNvSpPr/>
            <p:nvPr/>
          </p:nvSpPr>
          <p:spPr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l" t="t" r="r" b="b"/>
              <a:pathLst>
                <a:path w="54" h="766" extrusionOk="0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7" name="Google Shape;557;p14"/>
            <p:cNvSpPr/>
            <p:nvPr/>
          </p:nvSpPr>
          <p:spPr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l" t="t" r="r" b="b"/>
              <a:pathLst>
                <a:path w="236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59" name="Google Shape;559;p14"/>
            <p:cNvSpPr/>
            <p:nvPr/>
          </p:nvSpPr>
          <p:spPr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0" name="Google Shape;560;p14"/>
            <p:cNvSpPr/>
            <p:nvPr/>
          </p:nvSpPr>
          <p:spPr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l" t="t" r="r" b="b"/>
              <a:pathLst>
                <a:path w="263" h="326" extrusionOk="0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563" name="Google Shape;563;p14"/>
            <p:cNvSpPr/>
            <p:nvPr/>
          </p:nvSpPr>
          <p:spPr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697C9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4" name="Google Shape;564;p14"/>
          <p:cNvPicPr preferRelativeResize="0"/>
          <p:nvPr/>
        </p:nvPicPr>
        <p:blipFill rotWithShape="1">
          <a:blip r:embed="rId3">
            <a:alphaModFix amt="30000"/>
          </a:blip>
          <a:srcRect/>
          <a:stretch/>
        </p:blipFill>
        <p:spPr>
          <a:xfrm>
            <a:off x="1190" y="-13238"/>
            <a:ext cx="4062718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14"/>
          <p:cNvSpPr txBox="1">
            <a:spLocks noGrp="1"/>
          </p:cNvSpPr>
          <p:nvPr>
            <p:ph type="title"/>
          </p:nvPr>
        </p:nvSpPr>
        <p:spPr>
          <a:xfrm>
            <a:off x="853330" y="1134683"/>
            <a:ext cx="2813148" cy="4255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Twentieth Century"/>
              <a:buNone/>
            </a:pPr>
            <a:r>
              <a:rPr lang="en-US" dirty="0">
                <a:solidFill>
                  <a:srgbClr val="FFFFFF"/>
                </a:solidFill>
              </a:rPr>
              <a:t>THIS IS WHERE DIFFERENTIAL PRIVACY COMES IN</a:t>
            </a:r>
            <a:endParaRPr dirty="0"/>
          </a:p>
        </p:txBody>
      </p:sp>
      <p:grpSp>
        <p:nvGrpSpPr>
          <p:cNvPr id="566" name="Google Shape;566;p14"/>
          <p:cNvGrpSpPr/>
          <p:nvPr/>
        </p:nvGrpSpPr>
        <p:grpSpPr>
          <a:xfrm>
            <a:off x="4662189" y="1136448"/>
            <a:ext cx="6692748" cy="4251491"/>
            <a:chOff x="0" y="1766"/>
            <a:chExt cx="6692748" cy="4251491"/>
          </a:xfrm>
        </p:grpSpPr>
        <p:sp>
          <p:nvSpPr>
            <p:cNvPr id="567" name="Google Shape;567;p14"/>
            <p:cNvSpPr/>
            <p:nvPr/>
          </p:nvSpPr>
          <p:spPr>
            <a:xfrm>
              <a:off x="0" y="1766"/>
              <a:ext cx="6692748" cy="89505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270752" y="203152"/>
              <a:ext cx="492278" cy="49227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1033783" y="1766"/>
              <a:ext cx="5658964" cy="895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4"/>
            <p:cNvSpPr txBox="1"/>
            <p:nvPr/>
          </p:nvSpPr>
          <p:spPr>
            <a:xfrm>
              <a:off x="1033783" y="1766"/>
              <a:ext cx="5658964" cy="895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725" tIns="94725" rIns="94725" bIns="94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 property of the </a:t>
              </a:r>
              <a:r>
                <a:rPr lang="en-US" sz="2200" b="1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algorithm querying the data</a:t>
              </a: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, </a:t>
              </a:r>
              <a:r>
                <a:rPr lang="en-US" sz="2200" b="0" i="1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not </a:t>
              </a: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the data itself</a:t>
              </a:r>
              <a:endParaRPr/>
            </a:p>
          </p:txBody>
        </p:sp>
        <p:sp>
          <p:nvSpPr>
            <p:cNvPr id="571" name="Google Shape;571;p14"/>
            <p:cNvSpPr/>
            <p:nvPr/>
          </p:nvSpPr>
          <p:spPr>
            <a:xfrm>
              <a:off x="0" y="1120579"/>
              <a:ext cx="6692748" cy="89505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270752" y="1321966"/>
              <a:ext cx="492278" cy="49227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1033783" y="1120579"/>
              <a:ext cx="5658964" cy="895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 txBox="1"/>
            <p:nvPr/>
          </p:nvSpPr>
          <p:spPr>
            <a:xfrm>
              <a:off x="1033783" y="1120579"/>
              <a:ext cx="5658964" cy="895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725" tIns="94725" rIns="94725" bIns="94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 more general approach</a:t>
              </a: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0" y="2239393"/>
              <a:ext cx="6692748" cy="89505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270752" y="2440779"/>
              <a:ext cx="492278" cy="49227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1033783" y="2239393"/>
              <a:ext cx="5658964" cy="895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 txBox="1"/>
            <p:nvPr/>
          </p:nvSpPr>
          <p:spPr>
            <a:xfrm>
              <a:off x="1033783" y="2239393"/>
              <a:ext cx="5658964" cy="895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725" tIns="94725" rIns="94725" bIns="94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 fairly new approach</a:t>
              </a:r>
              <a:endParaRPr/>
            </a:p>
          </p:txBody>
        </p:sp>
        <p:sp>
          <p:nvSpPr>
            <p:cNvPr id="579" name="Google Shape;579;p14"/>
            <p:cNvSpPr/>
            <p:nvPr/>
          </p:nvSpPr>
          <p:spPr>
            <a:xfrm>
              <a:off x="0" y="3358207"/>
              <a:ext cx="6692748" cy="89505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4"/>
            <p:cNvSpPr/>
            <p:nvPr/>
          </p:nvSpPr>
          <p:spPr>
            <a:xfrm>
              <a:off x="270752" y="3559593"/>
              <a:ext cx="492278" cy="49227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4"/>
            <p:cNvSpPr/>
            <p:nvPr/>
          </p:nvSpPr>
          <p:spPr>
            <a:xfrm>
              <a:off x="1033783" y="3358207"/>
              <a:ext cx="5658964" cy="895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4"/>
            <p:cNvSpPr txBox="1"/>
            <p:nvPr/>
          </p:nvSpPr>
          <p:spPr>
            <a:xfrm>
              <a:off x="1033783" y="3358207"/>
              <a:ext cx="5658964" cy="8950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4725" tIns="94725" rIns="94725" bIns="9472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None/>
              </a:pPr>
              <a:r>
                <a:rPr lang="en-US" sz="2200" b="0" i="0" u="none" strike="noStrike" cap="non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Has been recently utilized in big datasets – 2020 Census as an example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BUT WHAT </a:t>
            </a:r>
            <a:r>
              <a:rPr lang="en-US" i="1"/>
              <a:t>IS </a:t>
            </a:r>
            <a:r>
              <a:rPr lang="en-US"/>
              <a:t>DIFFERENTIAL PRIVACY?</a:t>
            </a:r>
            <a:endParaRPr/>
          </a:p>
        </p:txBody>
      </p:sp>
      <p:pic>
        <p:nvPicPr>
          <p:cNvPr id="588" name="Google Shape;588;p15" descr="Differential Privacy - Simply Explained - YouTub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946225" y="2249488"/>
            <a:ext cx="6296376" cy="3541712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15"/>
          <p:cNvSpPr txBox="1"/>
          <p:nvPr/>
        </p:nvSpPr>
        <p:spPr>
          <a:xfrm>
            <a:off x="1756418" y="5914239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https://www.youtube.com/watch?v=gI0wk1CXlsQ</a:t>
            </a:r>
            <a:endParaRPr sz="1200" b="0" i="1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E5B67"/>
            </a:gs>
            <a:gs pos="100000">
              <a:srgbClr val="151924"/>
            </a:gs>
          </a:gsLst>
          <a:lin ang="5040000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DEFINITION OF DIFFERENTIAL PRIVACY</a:t>
            </a:r>
            <a:endParaRPr/>
          </a:p>
        </p:txBody>
      </p:sp>
      <p:sp>
        <p:nvSpPr>
          <p:cNvPr id="595" name="Google Shape;595;p16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 A differentially private algorithm promises that the probability of a bad event (e.g. privacy compromised) increases by only a small multiplicative amount when an individual’s data is added to the database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You are protected because statistically, it’s almost impossible for a potential attacker to determine if you’re even in the dataset at all – </a:t>
            </a:r>
            <a:r>
              <a:rPr lang="en-US" b="1"/>
              <a:t>and if it’s impossible to tell if a person is even included in the data, then any analysis you do of the data is meaningless.</a:t>
            </a:r>
            <a:endParaRPr/>
          </a:p>
          <a:p>
            <a:pPr marL="228600" lvl="0" indent="-381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601" name="Google Shape;601;p1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A SIMPLE EXAMPLE OF DIFFERENTIAL PRIVACY - JOE</a:t>
            </a:r>
            <a:endParaRPr dirty="0"/>
          </a:p>
        </p:txBody>
      </p:sp>
      <p:grpSp>
        <p:nvGrpSpPr>
          <p:cNvPr id="602" name="Google Shape;602;p17"/>
          <p:cNvGrpSpPr/>
          <p:nvPr/>
        </p:nvGrpSpPr>
        <p:grpSpPr>
          <a:xfrm>
            <a:off x="1250402" y="2436723"/>
            <a:ext cx="9688020" cy="3167241"/>
            <a:chOff x="108989" y="187235"/>
            <a:chExt cx="9688020" cy="3167241"/>
          </a:xfrm>
        </p:grpSpPr>
        <p:sp>
          <p:nvSpPr>
            <p:cNvPr id="603" name="Google Shape;603;p17"/>
            <p:cNvSpPr/>
            <p:nvPr/>
          </p:nvSpPr>
          <p:spPr>
            <a:xfrm>
              <a:off x="108989" y="187235"/>
              <a:ext cx="1282575" cy="1282575"/>
            </a:xfrm>
            <a:prstGeom prst="ellipse">
              <a:avLst/>
            </a:prstGeom>
            <a:solidFill>
              <a:srgbClr val="53B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78329" y="456576"/>
              <a:ext cx="743893" cy="743893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1666401" y="187235"/>
              <a:ext cx="3023212" cy="1282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 txBox="1"/>
            <p:nvPr/>
          </p:nvSpPr>
          <p:spPr>
            <a:xfrm>
              <a:off x="1666401" y="187235"/>
              <a:ext cx="3023212" cy="1282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US" sz="20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Let’s say we have a database of a million entries, and an attacker wants to learn about Joe</a:t>
              </a:r>
              <a:endParaRPr dirty="0"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5216385" y="187235"/>
              <a:ext cx="1282575" cy="1282575"/>
            </a:xfrm>
            <a:prstGeom prst="ellipse">
              <a:avLst/>
            </a:prstGeom>
            <a:solidFill>
              <a:srgbClr val="A160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5485726" y="456576"/>
              <a:ext cx="743893" cy="743893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6773798" y="187235"/>
              <a:ext cx="3023212" cy="1282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 txBox="1"/>
            <p:nvPr/>
          </p:nvSpPr>
          <p:spPr>
            <a:xfrm>
              <a:off x="6773798" y="187235"/>
              <a:ext cx="3023212" cy="1282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The attacker will have to contend with the fact that Joe’s data might not even be in there at all when he runs a query</a:t>
              </a: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108989" y="2071901"/>
              <a:ext cx="1282575" cy="1282575"/>
            </a:xfrm>
            <a:prstGeom prst="ellipse">
              <a:avLst/>
            </a:prstGeom>
            <a:solidFill>
              <a:srgbClr val="D652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378329" y="2341242"/>
              <a:ext cx="743893" cy="743893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1666401" y="2071901"/>
              <a:ext cx="3023212" cy="1282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 txBox="1"/>
            <p:nvPr/>
          </p:nvSpPr>
          <p:spPr>
            <a:xfrm>
              <a:off x="1666401" y="2071901"/>
              <a:ext cx="3023212" cy="1282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Any analysis of the data he might do to find Joe’s specific data is meaningless, because there’s a chance he’s not the results at all</a:t>
              </a: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5216385" y="2071901"/>
              <a:ext cx="1282575" cy="1282575"/>
            </a:xfrm>
            <a:prstGeom prst="ellipse">
              <a:avLst/>
            </a:prstGeom>
            <a:solidFill>
              <a:srgbClr val="E77F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5485726" y="2341242"/>
              <a:ext cx="743893" cy="743893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6773798" y="2071901"/>
              <a:ext cx="3023212" cy="1282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 txBox="1"/>
            <p:nvPr/>
          </p:nvSpPr>
          <p:spPr>
            <a:xfrm>
              <a:off x="6773798" y="2071901"/>
              <a:ext cx="3023212" cy="12825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Twentieth Century"/>
                <a:buNone/>
              </a:pPr>
              <a:r>
                <a:rPr lang="en-US" sz="2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However, the results will still be usable as for data analysis by non-attackers</a:t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DIFFERENTIAL PRIVACY – THE MATHEMATICAL PREMISE</a:t>
            </a:r>
            <a:endParaRPr/>
          </a:p>
        </p:txBody>
      </p:sp>
      <p:pic>
        <p:nvPicPr>
          <p:cNvPr id="624" name="Google Shape;624;p18" descr="The Formal Definition of Differential Privacy - Secure and Private ..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141413" y="2830199"/>
            <a:ext cx="9906000" cy="23802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9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WHAT….?</a:t>
            </a:r>
            <a:endParaRPr/>
          </a:p>
        </p:txBody>
      </p:sp>
      <p:sp>
        <p:nvSpPr>
          <p:cNvPr id="630" name="Google Shape;630;p19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THAT’S PROBABLY WHAT YOU THOUGHT AFTER SEEING THIS MATH EQUATION.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LET’S EXPLAIN!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"/>
          <p:cNvPicPr preferRelativeResize="0"/>
          <p:nvPr/>
        </p:nvPicPr>
        <p:blipFill rotWithShape="1">
          <a:blip r:embed="rId4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295" name="Google Shape;295;p2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1" name="Google Shape;301;p2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2" name="Google Shape;302;p2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4" name="Google Shape;304;p2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5" name="Google Shape;305;p2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08" name="Google Shape;308;p2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0" name="Google Shape;310;p2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3" name="Google Shape;313;p2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6" name="Google Shape;316;p2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18" name="Google Shape;318;p2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0" name="Google Shape;320;p2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2" name="Google Shape;322;p2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6" name="Google Shape;326;p2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7" name="Google Shape;327;p2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29" name="Google Shape;329;p2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0" name="Google Shape;330;p2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2" name="Google Shape;332;p2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4" name="Google Shape;334;p2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7" name="Google Shape;337;p2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39" name="Google Shape;339;p2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2" name="Google Shape;342;p2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3" name="Google Shape;343;p2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6" name="Google Shape;346;p2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348" name="Google Shape;348;p2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2"/>
          <p:cNvSpPr txBox="1"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Twentieth Century"/>
              <a:buNone/>
            </a:pPr>
            <a:r>
              <a:rPr lang="en-US" sz="3700"/>
              <a:t>WHAT IS A RECOMMENDER SYSTEM?</a:t>
            </a:r>
            <a:endParaRPr/>
          </a:p>
        </p:txBody>
      </p:sp>
      <p:sp>
        <p:nvSpPr>
          <p:cNvPr id="350" name="Google Shape;350;p2"/>
          <p:cNvSpPr txBox="1">
            <a:spLocks noGrp="1"/>
          </p:cNvSpPr>
          <p:nvPr>
            <p:ph type="body" idx="1"/>
          </p:nvPr>
        </p:nvSpPr>
        <p:spPr>
          <a:xfrm>
            <a:off x="8046666" y="3602038"/>
            <a:ext cx="3500301" cy="20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50"/>
              <a:buNone/>
            </a:pPr>
            <a:r>
              <a:rPr lang="en-US" sz="1800" cap="none">
                <a:solidFill>
                  <a:schemeClr val="lt2"/>
                </a:solidFill>
              </a:rPr>
              <a:t>A MECHANISM THAT ATTEMPTS TO PREDICT AND RECOMMEND </a:t>
            </a:r>
            <a:r>
              <a:rPr lang="en-US" sz="1800" b="1" cap="none">
                <a:solidFill>
                  <a:schemeClr val="lt2"/>
                </a:solidFill>
              </a:rPr>
              <a:t>CONTENT</a:t>
            </a:r>
            <a:r>
              <a:rPr lang="en-US" sz="1800" cap="none">
                <a:solidFill>
                  <a:schemeClr val="lt2"/>
                </a:solidFill>
              </a:rPr>
              <a:t> YOU MAY LIKE BASED ON </a:t>
            </a:r>
            <a:r>
              <a:rPr lang="en-US" sz="1800" b="1" cap="none">
                <a:solidFill>
                  <a:schemeClr val="lt2"/>
                </a:solidFill>
              </a:rPr>
              <a:t>DATA </a:t>
            </a:r>
            <a:r>
              <a:rPr lang="en-US" sz="1800" cap="none">
                <a:solidFill>
                  <a:schemeClr val="lt2"/>
                </a:solidFill>
              </a:rPr>
              <a:t>FROM YOU AND OTHER USERS</a:t>
            </a:r>
            <a:endParaRPr/>
          </a:p>
        </p:txBody>
      </p:sp>
      <p:sp>
        <p:nvSpPr>
          <p:cNvPr id="351" name="Google Shape;351;p2"/>
          <p:cNvSpPr/>
          <p:nvPr/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52" name="Google Shape;35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112" y="1418648"/>
            <a:ext cx="6688133" cy="376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"/>
          <p:cNvSpPr txBox="1"/>
          <p:nvPr/>
        </p:nvSpPr>
        <p:spPr>
          <a:xfrm>
            <a:off x="-204067" y="6266539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6"/>
              </a:rPr>
              <a:t>https://rpubs.com/dhnanjay/286571</a:t>
            </a:r>
            <a:endParaRPr sz="1200" b="0" i="1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DIFFERENTIAL PRIVACY – THE MATHEMATICAL PREMISE</a:t>
            </a:r>
            <a:endParaRPr/>
          </a:p>
        </p:txBody>
      </p:sp>
      <p:sp>
        <p:nvSpPr>
          <p:cNvPr id="636" name="Google Shape;636;p20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9905999" cy="4243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2387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75"/>
              <a:buNone/>
            </a:pPr>
            <a:endParaRPr sz="222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en-US" sz="2220"/>
              <a:t>Breaking down the variables: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13"/>
              <a:buChar char="•"/>
            </a:pPr>
            <a:r>
              <a:rPr lang="en-US" sz="1850"/>
              <a:t>Pr = probability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13"/>
              <a:buChar char="•"/>
            </a:pPr>
            <a:r>
              <a:rPr lang="en-US" sz="1850"/>
              <a:t>M() = the differentially-private algorithm, being applied to dataset x and dataset y, </a:t>
            </a:r>
            <a:r>
              <a:rPr lang="en-US" sz="1850" b="1"/>
              <a:t>which only differ by one entry </a:t>
            </a:r>
            <a:r>
              <a:rPr lang="en-US" sz="1850"/>
              <a:t>(in our previous example, Joe vs no Joe)</a:t>
            </a:r>
            <a:endParaRPr sz="1850" b="1"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13"/>
              <a:buChar char="•"/>
            </a:pPr>
            <a:r>
              <a:rPr lang="en-US" sz="1850"/>
              <a:t>S = the result of our query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13"/>
              <a:buChar char="•"/>
            </a:pPr>
            <a:r>
              <a:rPr lang="en-US" sz="1850"/>
              <a:t>ε = the privacy budget; a smaller ε will mean the algorithm is more private</a:t>
            </a:r>
            <a:endParaRPr/>
          </a:p>
          <a:p>
            <a:pPr marL="685800" lvl="1" indent="-228600" algn="l" rtl="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313"/>
              <a:buChar char="•"/>
            </a:pPr>
            <a:r>
              <a:rPr lang="en-US" sz="1850"/>
              <a:t>∂ = a small constant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75"/>
              <a:buChar char="•"/>
            </a:pPr>
            <a:r>
              <a:rPr lang="en-US" sz="2220"/>
              <a:t>The probability of getting a specific output from a function on one dataset should be about the same when applied to another dataset with a single entry removed.</a:t>
            </a:r>
            <a:endParaRPr/>
          </a:p>
        </p:txBody>
      </p:sp>
      <p:pic>
        <p:nvPicPr>
          <p:cNvPr id="637" name="Google Shape;637;p20" descr="The Formal Definition of Differential Privacy - Secure and Private ..."/>
          <p:cNvPicPr preferRelativeResize="0"/>
          <p:nvPr/>
        </p:nvPicPr>
        <p:blipFill rotWithShape="1">
          <a:blip r:embed="rId3">
            <a:alphaModFix/>
          </a:blip>
          <a:srcRect l="21018" t="60034" r="21496" b="9217"/>
          <a:stretch/>
        </p:blipFill>
        <p:spPr>
          <a:xfrm>
            <a:off x="3269672" y="1983943"/>
            <a:ext cx="6410037" cy="82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22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184" y="1736961"/>
            <a:ext cx="9178764" cy="447464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724" name="Google Shape;724;p22"/>
          <p:cNvSpPr txBox="1"/>
          <p:nvPr/>
        </p:nvSpPr>
        <p:spPr>
          <a:xfrm>
            <a:off x="1261721" y="6335260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https://desfontain.es/privacy/differential-privacy-awesomeness.html</a:t>
            </a:r>
            <a:r>
              <a:rPr lang="en-US" sz="12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200" b="0" i="1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25" name="Google Shape;725;p2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SO HOW EXACTLY DOES THIS WORK?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23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731" name="Google Shape;731;p23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732" name="Google Shape;732;p23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3" name="Google Shape;733;p23"/>
          <p:cNvSpPr txBox="1"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THE MAGIC OF ADDING NOISE</a:t>
            </a:r>
            <a:endParaRPr/>
          </a:p>
        </p:txBody>
      </p:sp>
      <p:pic>
        <p:nvPicPr>
          <p:cNvPr id="734" name="Google Shape;734;p23" descr="A Video Featuring Nothing But White Noise Has Received Five ..."/>
          <p:cNvPicPr preferRelativeResize="0"/>
          <p:nvPr/>
        </p:nvPicPr>
        <p:blipFill rotWithShape="1">
          <a:blip r:embed="rId5">
            <a:alphaModFix/>
          </a:blip>
          <a:srcRect l="27302" r="17980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5" name="Google Shape;735;p23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736" name="Google Shape;736;p2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3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3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3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3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42" name="Google Shape;742;p23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43" name="Google Shape;743;p23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3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45" name="Google Shape;745;p23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46" name="Google Shape;746;p23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3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3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49" name="Google Shape;749;p23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3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51" name="Google Shape;751;p23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3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3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54" name="Google Shape;754;p23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3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3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57" name="Google Shape;757;p23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3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59" name="Google Shape;759;p23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3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61" name="Google Shape;761;p23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3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63" name="Google Shape;763;p23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67" name="Google Shape;767;p23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68" name="Google Shape;768;p23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70" name="Google Shape;770;p23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71" name="Google Shape;771;p23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73" name="Google Shape;773;p23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75" name="Google Shape;775;p23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3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78" name="Google Shape;778;p23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80" name="Google Shape;780;p23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83" name="Google Shape;783;p23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84" name="Google Shape;784;p23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87" name="Google Shape;787;p23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789" name="Google Shape;789;p23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23"/>
          <p:cNvSpPr txBox="1">
            <a:spLocks noGrp="1"/>
          </p:cNvSpPr>
          <p:nvPr>
            <p:ph type="body" idx="1"/>
          </p:nvPr>
        </p:nvSpPr>
        <p:spPr>
          <a:xfrm>
            <a:off x="6448425" y="2249486"/>
            <a:ext cx="4598986" cy="408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Char char="•"/>
            </a:pPr>
            <a:r>
              <a:rPr lang="en-US" sz="2200"/>
              <a:t>Noise = something that is </a:t>
            </a:r>
            <a:r>
              <a:rPr lang="en-US" sz="2200" b="1"/>
              <a:t>added</a:t>
            </a:r>
            <a:r>
              <a:rPr lang="en-US" sz="2200"/>
              <a:t> to the </a:t>
            </a:r>
            <a:r>
              <a:rPr lang="en-US" sz="2200" b="1"/>
              <a:t>results</a:t>
            </a:r>
            <a:r>
              <a:rPr lang="en-US" sz="2200"/>
              <a:t>, in some form or fashion, in order to </a:t>
            </a:r>
            <a:r>
              <a:rPr lang="en-US" sz="2200" b="1"/>
              <a:t>mask the true value </a:t>
            </a:r>
            <a:r>
              <a:rPr lang="en-US" sz="2200"/>
              <a:t>of that data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50"/>
              <a:buChar char="•"/>
            </a:pPr>
            <a:r>
              <a:rPr lang="en-US" sz="2200"/>
              <a:t>Results of a differentially-private algorithm = true results + noise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Char char="•"/>
            </a:pPr>
            <a:r>
              <a:rPr lang="en-US" sz="2000"/>
              <a:t>Adding noise adds an element of </a:t>
            </a:r>
            <a:r>
              <a:rPr lang="en-US" sz="2000" b="1"/>
              <a:t>plausible deniability </a:t>
            </a:r>
            <a:r>
              <a:rPr lang="en-US" sz="2000"/>
              <a:t>that the results are 100% accurate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2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HOW NOISE IS ADDED LOCALLY</a:t>
            </a:r>
            <a:endParaRPr/>
          </a:p>
        </p:txBody>
      </p:sp>
      <p:sp>
        <p:nvSpPr>
          <p:cNvPr id="796" name="Google Shape;796;p24"/>
          <p:cNvSpPr txBox="1">
            <a:spLocks noGrp="1"/>
          </p:cNvSpPr>
          <p:nvPr>
            <p:ph type="body" idx="1"/>
          </p:nvPr>
        </p:nvSpPr>
        <p:spPr>
          <a:xfrm>
            <a:off x="1141410" y="1930703"/>
            <a:ext cx="6524772" cy="4612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When added </a:t>
            </a:r>
            <a:r>
              <a:rPr lang="en-US" b="1" dirty="0"/>
              <a:t>locally</a:t>
            </a:r>
            <a:r>
              <a:rPr lang="en-US" dirty="0"/>
              <a:t>, the noise is added by a differentially-private algorithm </a:t>
            </a:r>
            <a:r>
              <a:rPr lang="en-US" b="1" dirty="0"/>
              <a:t>at the time of data collection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This tactic could be useful if the aggregator of the data is untrusted or prone to security breaches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This means that the individual data in a database </a:t>
            </a:r>
            <a:r>
              <a:rPr lang="en-US" i="1" dirty="0"/>
              <a:t>could </a:t>
            </a:r>
            <a:r>
              <a:rPr lang="en-US" dirty="0"/>
              <a:t>be accurate, or not – so even if you have a single person’s data, </a:t>
            </a:r>
            <a:r>
              <a:rPr lang="en-US" b="1" dirty="0"/>
              <a:t>there’s a chance the results aren’t the truth and thus personal privacy is protected</a:t>
            </a:r>
            <a:endParaRPr dirty="0"/>
          </a:p>
        </p:txBody>
      </p:sp>
      <p:pic>
        <p:nvPicPr>
          <p:cNvPr id="797" name="Google Shape;797;p24" descr="Understanding differential privacy and why it matters for digital ...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61159"/>
          <a:stretch/>
        </p:blipFill>
        <p:spPr>
          <a:xfrm>
            <a:off x="8298005" y="1819945"/>
            <a:ext cx="2540571" cy="440079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24"/>
          <p:cNvSpPr txBox="1"/>
          <p:nvPr/>
        </p:nvSpPr>
        <p:spPr>
          <a:xfrm>
            <a:off x="7245090" y="6423981"/>
            <a:ext cx="46463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Bennett Cyphers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2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HOW NOISE IS ADDED GLOBALLY</a:t>
            </a:r>
            <a:endParaRPr/>
          </a:p>
        </p:txBody>
      </p:sp>
      <p:sp>
        <p:nvSpPr>
          <p:cNvPr id="804" name="Google Shape;804;p25"/>
          <p:cNvSpPr txBox="1">
            <a:spLocks noGrp="1"/>
          </p:cNvSpPr>
          <p:nvPr>
            <p:ph type="body" idx="1"/>
          </p:nvPr>
        </p:nvSpPr>
        <p:spPr>
          <a:xfrm>
            <a:off x="1141410" y="1930704"/>
            <a:ext cx="6524772" cy="429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When added </a:t>
            </a:r>
            <a:r>
              <a:rPr lang="en-US" b="1" dirty="0"/>
              <a:t>globally</a:t>
            </a:r>
            <a:r>
              <a:rPr lang="en-US" dirty="0"/>
              <a:t>, the noise is added by a differentially-private algorithm </a:t>
            </a:r>
            <a:r>
              <a:rPr lang="en-US" b="1" dirty="0"/>
              <a:t>at the time the data is queried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This tactic could be useful if the querier of the data is untrusted, but the aggregator can be trusted with accurate data and to run differentially-private algorithms when a query is requested</a:t>
            </a:r>
            <a:endParaRPr dirty="0"/>
          </a:p>
        </p:txBody>
      </p:sp>
      <p:sp>
        <p:nvSpPr>
          <p:cNvPr id="805" name="Google Shape;805;p25"/>
          <p:cNvSpPr txBox="1"/>
          <p:nvPr/>
        </p:nvSpPr>
        <p:spPr>
          <a:xfrm>
            <a:off x="7562999" y="6423981"/>
            <a:ext cx="464639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Bennett Cyphers</a:t>
            </a:r>
            <a:endParaRPr/>
          </a:p>
        </p:txBody>
      </p:sp>
      <p:pic>
        <p:nvPicPr>
          <p:cNvPr id="806" name="Google Shape;806;p2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931381" y="1914646"/>
            <a:ext cx="3909637" cy="4278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6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HOW DO WE FIGURE OUT HOW MUCH NOISE TO ADD?</a:t>
            </a:r>
            <a:endParaRPr/>
          </a:p>
        </p:txBody>
      </p:sp>
      <p:sp>
        <p:nvSpPr>
          <p:cNvPr id="812" name="Google Shape;812;p26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THERE ARE MANY METHODS, BUT FOR OUR RECOMMENDER SYSTEM, WE ARE GOING TO USE THE </a:t>
            </a:r>
            <a:r>
              <a:rPr lang="en-US" b="1"/>
              <a:t>LAPLACE MECHANISM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A STANDARD DISTRIBUTION</a:t>
            </a:r>
            <a:endParaRPr/>
          </a:p>
        </p:txBody>
      </p:sp>
      <p:pic>
        <p:nvPicPr>
          <p:cNvPr id="818" name="Google Shape;818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410" y="2535696"/>
            <a:ext cx="4689234" cy="1383324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819" name="Google Shape;819;p27"/>
          <p:cNvSpPr txBox="1">
            <a:spLocks noGrp="1"/>
          </p:cNvSpPr>
          <p:nvPr>
            <p:ph type="body" idx="1"/>
          </p:nvPr>
        </p:nvSpPr>
        <p:spPr>
          <a:xfrm>
            <a:off x="6336727" y="2249487"/>
            <a:ext cx="4710683" cy="387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Standard deviation = a measure of the amount of variation or dispersion of a standard distribution of values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Most values fall within a single standard deviation of the mean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Notice the </a:t>
            </a:r>
            <a:r>
              <a:rPr lang="en-US" b="1" dirty="0"/>
              <a:t>shape </a:t>
            </a:r>
            <a:r>
              <a:rPr lang="en-US" dirty="0"/>
              <a:t>of the curve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Notice that it </a:t>
            </a:r>
            <a:r>
              <a:rPr lang="en-US" b="1" dirty="0"/>
              <a:t>centers around zero</a:t>
            </a:r>
            <a:endParaRPr dirty="0"/>
          </a:p>
        </p:txBody>
      </p:sp>
      <p:sp>
        <p:nvSpPr>
          <p:cNvPr id="820" name="Google Shape;820;p27"/>
          <p:cNvSpPr txBox="1"/>
          <p:nvPr/>
        </p:nvSpPr>
        <p:spPr>
          <a:xfrm>
            <a:off x="-974461" y="4080629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https://www.mathsisfun.com/data/standard-deviation.html</a:t>
            </a:r>
            <a:endParaRPr sz="1200" b="0" i="1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2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A LAPLACE DISTRIBUTION</a:t>
            </a:r>
            <a:endParaRPr/>
          </a:p>
        </p:txBody>
      </p:sp>
      <p:pic>
        <p:nvPicPr>
          <p:cNvPr id="826" name="Google Shape;82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6040" y="2585047"/>
            <a:ext cx="4689234" cy="301976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827" name="Google Shape;827;p28"/>
          <p:cNvSpPr txBox="1">
            <a:spLocks noGrp="1"/>
          </p:cNvSpPr>
          <p:nvPr>
            <p:ph type="body" idx="1"/>
          </p:nvPr>
        </p:nvSpPr>
        <p:spPr>
          <a:xfrm>
            <a:off x="6336727" y="2249486"/>
            <a:ext cx="4710683" cy="3989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A measure of how much </a:t>
            </a:r>
            <a:r>
              <a:rPr lang="en-US" b="1"/>
              <a:t>noise </a:t>
            </a:r>
            <a:r>
              <a:rPr lang="en-US"/>
              <a:t>to add to a piece of data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The absolute value of a Laplace random variable is an </a:t>
            </a:r>
            <a:r>
              <a:rPr lang="en-US" b="1"/>
              <a:t>exponential random variable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Like a standard distribution, it has a similar </a:t>
            </a:r>
            <a:r>
              <a:rPr lang="en-US" b="1"/>
              <a:t>shape </a:t>
            </a:r>
            <a:r>
              <a:rPr lang="en-US"/>
              <a:t>and is </a:t>
            </a:r>
            <a:r>
              <a:rPr lang="en-US" b="1"/>
              <a:t>centered around zero</a:t>
            </a:r>
            <a:endParaRPr/>
          </a:p>
        </p:txBody>
      </p:sp>
      <p:sp>
        <p:nvSpPr>
          <p:cNvPr id="828" name="Google Shape;828;p28"/>
          <p:cNvSpPr txBox="1"/>
          <p:nvPr/>
        </p:nvSpPr>
        <p:spPr>
          <a:xfrm>
            <a:off x="-949831" y="5757214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https://desfontain.es/privacy/differential-privacy-in-practice.html</a:t>
            </a:r>
            <a:endParaRPr sz="1200" b="0" i="1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2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WHY DOES THIS MATTER?</a:t>
            </a:r>
            <a:endParaRPr/>
          </a:p>
        </p:txBody>
      </p:sp>
      <p:grpSp>
        <p:nvGrpSpPr>
          <p:cNvPr id="834" name="Google Shape;834;p29"/>
          <p:cNvGrpSpPr/>
          <p:nvPr/>
        </p:nvGrpSpPr>
        <p:grpSpPr>
          <a:xfrm>
            <a:off x="1141413" y="2418820"/>
            <a:ext cx="9906000" cy="3142720"/>
            <a:chOff x="0" y="0"/>
            <a:chExt cx="9906000" cy="3142720"/>
          </a:xfrm>
        </p:grpSpPr>
        <p:cxnSp>
          <p:nvCxnSpPr>
            <p:cNvPr id="835" name="Google Shape;835;p29"/>
            <p:cNvCxnSpPr/>
            <p:nvPr/>
          </p:nvCxnSpPr>
          <p:spPr>
            <a:xfrm>
              <a:off x="0" y="0"/>
              <a:ext cx="9906000" cy="0"/>
            </a:xfrm>
            <a:prstGeom prst="straightConnector1">
              <a:avLst/>
            </a:prstGeom>
            <a:gradFill>
              <a:gsLst>
                <a:gs pos="0">
                  <a:srgbClr val="69C4E4"/>
                </a:gs>
                <a:gs pos="100000">
                  <a:srgbClr val="35ABD3"/>
                </a:gs>
              </a:gsLst>
              <a:lin ang="5400000" scaled="0"/>
            </a:gradFill>
            <a:ln w="9525" cap="flat" cmpd="sng">
              <a:solidFill>
                <a:srgbClr val="53BCD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6" name="Google Shape;836;p29"/>
            <p:cNvSpPr/>
            <p:nvPr/>
          </p:nvSpPr>
          <p:spPr>
            <a:xfrm>
              <a:off x="0" y="0"/>
              <a:ext cx="9906000" cy="1571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9"/>
            <p:cNvSpPr txBox="1"/>
            <p:nvPr/>
          </p:nvSpPr>
          <p:spPr>
            <a:xfrm>
              <a:off x="0" y="0"/>
              <a:ext cx="9906000" cy="1571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Twentieth Century"/>
                <a:buNone/>
              </a:pPr>
              <a:r>
                <a:rPr lang="en-US" sz="3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Because the Laplace Distribution has the </a:t>
              </a:r>
              <a:r>
                <a:rPr lang="en-US" sz="30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same magnitude </a:t>
              </a:r>
              <a:r>
                <a:rPr lang="en-US" sz="3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as a standard distribution, it is </a:t>
              </a:r>
              <a:r>
                <a:rPr lang="en-US" sz="3000" b="1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similarly reliable </a:t>
              </a:r>
              <a:r>
                <a:rPr lang="en-US" sz="30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when applied to datasets (i.e. it applies to the majority of values in a dataset)</a:t>
              </a:r>
              <a:endParaRPr/>
            </a:p>
          </p:txBody>
        </p:sp>
        <p:cxnSp>
          <p:nvCxnSpPr>
            <p:cNvPr id="838" name="Google Shape;838;p29"/>
            <p:cNvCxnSpPr/>
            <p:nvPr/>
          </p:nvCxnSpPr>
          <p:spPr>
            <a:xfrm>
              <a:off x="0" y="1571360"/>
              <a:ext cx="9906000" cy="0"/>
            </a:xfrm>
            <a:prstGeom prst="straightConnector1">
              <a:avLst/>
            </a:prstGeom>
            <a:gradFill>
              <a:gsLst>
                <a:gs pos="0">
                  <a:srgbClr val="AB73D5"/>
                </a:gs>
                <a:gs pos="100000">
                  <a:srgbClr val="8E45C1"/>
                </a:gs>
              </a:gsLst>
              <a:lin ang="5400000" scaled="0"/>
            </a:gradFill>
            <a:ln w="9525" cap="flat" cmpd="sng">
              <a:solidFill>
                <a:srgbClr val="A160CF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39" name="Google Shape;839;p29"/>
            <p:cNvSpPr/>
            <p:nvPr/>
          </p:nvSpPr>
          <p:spPr>
            <a:xfrm>
              <a:off x="0" y="1571360"/>
              <a:ext cx="9906000" cy="1571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 txBox="1"/>
            <p:nvPr/>
          </p:nvSpPr>
          <p:spPr>
            <a:xfrm>
              <a:off x="0" y="1571360"/>
              <a:ext cx="9906000" cy="1571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14300" tIns="114300" rIns="114300" bIns="1143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Twentieth Century"/>
                <a:buNone/>
              </a:pPr>
              <a:r>
                <a:rPr lang="en-US" sz="30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Because the Laplace distribution is </a:t>
              </a:r>
              <a:r>
                <a:rPr lang="en-US" sz="3000" b="1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centered around zero, </a:t>
              </a:r>
              <a:r>
                <a:rPr lang="en-US" sz="3000" b="0" i="0" u="none" strike="noStrike" cap="none" dirty="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chances are the noise it adds will be close to zero and thus the data itself will be relatively accurate for data analysis </a:t>
              </a:r>
              <a:endParaRPr dirty="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THE LAPLACE MECHANISM</a:t>
            </a:r>
            <a:endParaRPr/>
          </a:p>
        </p:txBody>
      </p:sp>
      <p:sp>
        <p:nvSpPr>
          <p:cNvPr id="846" name="Google Shape;846;p30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The </a:t>
            </a:r>
            <a:r>
              <a:rPr lang="en-US" b="1" dirty="0"/>
              <a:t>Laplace Mechanism </a:t>
            </a:r>
            <a:r>
              <a:rPr lang="en-US" dirty="0"/>
              <a:t>adds Laplacian-distributed noise to a function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It is calculated using the </a:t>
            </a:r>
            <a:r>
              <a:rPr lang="en-US" b="1" dirty="0"/>
              <a:t>sensitivity (</a:t>
            </a:r>
            <a:r>
              <a:rPr lang="en-US" dirty="0" err="1"/>
              <a:t>Δs</a:t>
            </a:r>
            <a:r>
              <a:rPr lang="en-US" dirty="0"/>
              <a:t>)</a:t>
            </a:r>
            <a:r>
              <a:rPr lang="en-US" b="1" dirty="0"/>
              <a:t> </a:t>
            </a:r>
            <a:r>
              <a:rPr lang="en-US" dirty="0"/>
              <a:t>of a dataset, as well as the </a:t>
            </a:r>
            <a:r>
              <a:rPr lang="en-US" b="1" dirty="0"/>
              <a:t>privacy budget</a:t>
            </a:r>
            <a:r>
              <a:rPr lang="en-US" dirty="0"/>
              <a:t> </a:t>
            </a:r>
            <a:r>
              <a:rPr lang="en-US" b="1" dirty="0"/>
              <a:t>(ε) </a:t>
            </a:r>
            <a:r>
              <a:rPr lang="en-US" dirty="0"/>
              <a:t>of the differentially-private algorithm</a:t>
            </a:r>
            <a:endParaRPr b="1"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Sensitivity = how much the results of the data would change (without noise) if a single entry was removed from the dataset</a:t>
            </a:r>
            <a:endParaRPr dirty="0"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 dirty="0"/>
              <a:t>Adding Laplace noise with scale </a:t>
            </a:r>
            <a:r>
              <a:rPr lang="en-US" dirty="0" err="1"/>
              <a:t>Δs</a:t>
            </a:r>
            <a:r>
              <a:rPr lang="en-US" dirty="0"/>
              <a:t>/ε preserves ε-differential privacy.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HOW CAN WE MAKE OUR RECOMMENDER SYSTEM DIFFERENTIALLY PRIVATE?</a:t>
            </a:r>
            <a:endParaRPr/>
          </a:p>
        </p:txBody>
      </p:sp>
      <p:sp>
        <p:nvSpPr>
          <p:cNvPr id="359" name="Google Shape;359;p3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FIRST, LET’S TALK ABOUT THAT THAT MEANS.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3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AGAIN, WHAT….?</a:t>
            </a:r>
            <a:endParaRPr/>
          </a:p>
        </p:txBody>
      </p:sp>
      <p:sp>
        <p:nvSpPr>
          <p:cNvPr id="852" name="Google Shape;852;p3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MATH IS HARD.</a:t>
            </a:r>
            <a:endParaRPr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LET’S DO AN EXAMPLE!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“HOW MANY PEOPLE HAVE GREEN EYES?”</a:t>
            </a:r>
            <a:endParaRPr/>
          </a:p>
        </p:txBody>
      </p:sp>
      <p:pic>
        <p:nvPicPr>
          <p:cNvPr id="858" name="Google Shape;858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413" y="2320317"/>
            <a:ext cx="4689234" cy="284870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859" name="Google Shape;859;p32"/>
          <p:cNvSpPr txBox="1">
            <a:spLocks noGrp="1"/>
          </p:cNvSpPr>
          <p:nvPr>
            <p:ph type="body" idx="1"/>
          </p:nvPr>
        </p:nvSpPr>
        <p:spPr>
          <a:xfrm>
            <a:off x="5911273" y="1778466"/>
            <a:ext cx="5818909" cy="467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25"/>
              <a:buChar char="•"/>
            </a:pPr>
            <a:r>
              <a:rPr lang="en-US" sz="1860" dirty="0"/>
              <a:t>The </a:t>
            </a:r>
            <a:r>
              <a:rPr lang="en-US" sz="1860" b="1" dirty="0"/>
              <a:t>sensitivity </a:t>
            </a:r>
            <a:r>
              <a:rPr lang="en-US" sz="1860" dirty="0"/>
              <a:t>of this query would be 1, since removing 1 person could, at most, change the results by 1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Char char="•"/>
            </a:pPr>
            <a:r>
              <a:rPr lang="en-US" sz="1860" dirty="0"/>
              <a:t>To get ε-differential privacy, we pick a random value according to Laplace(1/ε), and we add this noise to the real value (k)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Char char="•"/>
            </a:pPr>
            <a:r>
              <a:rPr lang="en-US" sz="1860" dirty="0"/>
              <a:t>After adding noise, we spit out 1003, even though k is really 1001 (i.e. we add a noise of 2)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Char char="•"/>
            </a:pPr>
            <a:r>
              <a:rPr lang="en-US" sz="1860" dirty="0"/>
              <a:t>What's the likelihood that the real number was 1001 vs. 1000? The hypothesis "k=1001" is a bit more likely: generating a noise of 2 is more likely than a noise of 3</a:t>
            </a:r>
            <a:endParaRPr dirty="0"/>
          </a:p>
          <a:p>
            <a:pPr marL="228600" lvl="0" indent="-228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Char char="•"/>
            </a:pPr>
            <a:r>
              <a:rPr lang="en-US" sz="1860" dirty="0"/>
              <a:t>It turns out that the ratio between these likelihoods is… </a:t>
            </a:r>
            <a:r>
              <a:rPr lang="en-US" sz="1860" dirty="0" err="1"/>
              <a:t>e</a:t>
            </a:r>
            <a:r>
              <a:rPr lang="en-US" sz="1860" baseline="30000" dirty="0" err="1"/>
              <a:t>ε</a:t>
            </a:r>
            <a:r>
              <a:rPr lang="en-US" sz="1860" dirty="0"/>
              <a:t>, i.e. exp(ε), or ε-differentially private</a:t>
            </a:r>
            <a:endParaRPr sz="1860" dirty="0"/>
          </a:p>
          <a:p>
            <a:pPr marL="228600" lvl="0" indent="-809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None/>
            </a:pPr>
            <a:endParaRPr sz="1860" dirty="0"/>
          </a:p>
          <a:p>
            <a:pPr marL="228600" lvl="0" indent="-809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None/>
            </a:pPr>
            <a:endParaRPr sz="1860" dirty="0"/>
          </a:p>
          <a:p>
            <a:pPr marL="228600" lvl="0" indent="-8096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25"/>
              <a:buNone/>
            </a:pPr>
            <a:endParaRPr sz="1860" dirty="0"/>
          </a:p>
        </p:txBody>
      </p:sp>
      <p:sp>
        <p:nvSpPr>
          <p:cNvPr id="860" name="Google Shape;860;p32"/>
          <p:cNvSpPr txBox="1"/>
          <p:nvPr/>
        </p:nvSpPr>
        <p:spPr>
          <a:xfrm>
            <a:off x="1162196" y="5203784"/>
            <a:ext cx="493221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Blue line    k=1000</a:t>
            </a:r>
            <a:endParaRPr lang="en-US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Orange line    k=1001</a:t>
            </a:r>
            <a:endParaRPr sz="1400" b="0" i="0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61" name="Google Shape;861;p32"/>
          <p:cNvSpPr txBox="1"/>
          <p:nvPr/>
        </p:nvSpPr>
        <p:spPr>
          <a:xfrm>
            <a:off x="1370159" y="6347391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and example from: </a:t>
            </a:r>
            <a:r>
              <a:rPr lang="en-US" sz="1200" b="0" i="0" u="sng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https://desfontain.es/privacy/differential-privacy-in-practice.html</a:t>
            </a:r>
            <a:endParaRPr sz="1200" b="0" i="1" u="none" strike="noStrike" cap="none" dirty="0">
              <a:solidFill>
                <a:schemeClr val="bg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3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OKAY, SO NOW WE KNOW WHAT DIFFERENTIAL PRIVACY IS, AND HOW TO ADD NOISE</a:t>
            </a:r>
            <a:endParaRPr/>
          </a:p>
        </p:txBody>
      </p:sp>
      <p:sp>
        <p:nvSpPr>
          <p:cNvPr id="867" name="Google Shape;867;p33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THE STAGE IS NOW SET FOR OUR DIFFERENTIALLY-PRIVATE RECOMMENDER SYSTEM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RECOMMENDER SYSTEMS – A RECAP</a:t>
            </a:r>
            <a:endParaRPr lang="en-US"/>
          </a:p>
        </p:txBody>
      </p:sp>
      <p:sp>
        <p:nvSpPr>
          <p:cNvPr id="873" name="Google Shape;873;p34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71475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2250"/>
              <a:buChar char="•"/>
            </a:pPr>
            <a:r>
              <a:rPr lang="en-US" dirty="0"/>
              <a:t>Why is such a system required?</a:t>
            </a:r>
            <a:endParaRPr lang="en-US"/>
          </a:p>
          <a:p>
            <a:pPr marL="457200" lvl="0" indent="-371475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2250"/>
              <a:buChar char="•"/>
            </a:pPr>
            <a:r>
              <a:rPr lang="en-US" dirty="0"/>
              <a:t>Who uses it?</a:t>
            </a:r>
            <a:endParaRPr lang="en-US"/>
          </a:p>
          <a:p>
            <a:pPr marL="457200" lvl="0" indent="-371475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2250"/>
              <a:buChar char="•"/>
            </a:pPr>
            <a:r>
              <a:rPr lang="en-US" dirty="0"/>
              <a:t>Types of Recommendation systems:</a:t>
            </a:r>
            <a:endParaRPr lang="en-US"/>
          </a:p>
          <a:p>
            <a:pPr marL="914400" lvl="1" indent="-371475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2250"/>
              <a:buChar char="•"/>
            </a:pPr>
            <a:r>
              <a:rPr lang="en-US" sz="2400"/>
              <a:t>Context-Based System</a:t>
            </a:r>
          </a:p>
          <a:p>
            <a:pPr marL="914400" lvl="1" indent="-371475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2250"/>
              <a:buChar char="•"/>
            </a:pPr>
            <a:r>
              <a:rPr lang="en-US" sz="2400"/>
              <a:t>Collaborative System</a:t>
            </a:r>
          </a:p>
          <a:p>
            <a:pPr marL="914400" lvl="1" indent="-371475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SzPts val="2250"/>
              <a:buChar char="•"/>
            </a:pPr>
            <a:r>
              <a:rPr lang="en-US" sz="2400"/>
              <a:t>Hybrid System</a:t>
            </a:r>
          </a:p>
          <a:p>
            <a:pPr marL="228600" lvl="0" indent="-3810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3000"/>
              <a:buNone/>
            </a:pPr>
            <a:endParaRPr lang="en-US"/>
          </a:p>
          <a:p>
            <a:pPr marL="190500" lvl="0" indent="0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3000"/>
              <a:buNone/>
            </a:pPr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56296EF-D63D-42BF-9362-04245173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95" y="2918960"/>
            <a:ext cx="6172103" cy="23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828;p28">
            <a:extLst>
              <a:ext uri="{FF2B5EF4-FFF2-40B4-BE49-F238E27FC236}">
                <a16:creationId xmlns:a16="http://schemas.microsoft.com/office/drawing/2014/main" id="{F2009A32-C7DB-4E7E-B115-7053F5137334}"/>
              </a:ext>
            </a:extLst>
          </p:cNvPr>
          <p:cNvSpPr txBox="1"/>
          <p:nvPr/>
        </p:nvSpPr>
        <p:spPr>
          <a:xfrm>
            <a:off x="4018658" y="5682651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0" i="1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i="1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https://thedatascientist.com/right-way-recommender-system-startup/</a:t>
            </a:r>
            <a:r>
              <a:rPr lang="en-US" sz="1200" i="1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sz="1200" b="0" i="1" u="none" strike="noStrike" cap="none" dirty="0">
              <a:solidFill>
                <a:schemeClr val="bg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8864164fa1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COLLABORATIVE BASED SYSTEMS</a:t>
            </a:r>
          </a:p>
        </p:txBody>
      </p:sp>
      <p:sp>
        <p:nvSpPr>
          <p:cNvPr id="879" name="Google Shape;879;g8864164fa1_0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indent="-342900">
              <a:spcBef>
                <a:spcPts val="0"/>
              </a:spcBef>
              <a:buSzPts val="3000"/>
            </a:pPr>
            <a:r>
              <a:rPr lang="en-US" dirty="0"/>
              <a:t>Collaborative filtering has many forms, but many common systems can be reduced to two steps:</a:t>
            </a:r>
          </a:p>
          <a:p>
            <a:pPr marL="1828800" lvl="0">
              <a:spcBef>
                <a:spcPts val="0"/>
              </a:spcBef>
              <a:buAutoNum type="arabicPeriod"/>
            </a:pPr>
            <a:r>
              <a:rPr lang="en-US" dirty="0"/>
              <a:t>Look for users who share the same rating patterns with the active user (for whom the prediction is for)</a:t>
            </a:r>
          </a:p>
          <a:p>
            <a:pPr marL="1828800" lvl="0">
              <a:spcBef>
                <a:spcPts val="0"/>
              </a:spcBef>
              <a:buAutoNum type="arabicPeriod"/>
            </a:pPr>
            <a:r>
              <a:rPr lang="en-US" dirty="0"/>
              <a:t>Use the ratings from the like-minded users found in the previous step, to calculate a prediction for the active user.</a:t>
            </a:r>
          </a:p>
          <a:p>
            <a:pPr marL="533400" indent="-342900">
              <a:spcBef>
                <a:spcPts val="0"/>
              </a:spcBef>
              <a:buSzPts val="3000"/>
            </a:pPr>
            <a:r>
              <a:rPr lang="en-US" dirty="0"/>
              <a:t>This falls under the category of user-based collaborative filtering.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8864164fa1_0_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COLLABORATIVE BASED SYSTEMS</a:t>
            </a:r>
            <a:endParaRPr lang="en-US" dirty="0"/>
          </a:p>
        </p:txBody>
      </p:sp>
      <p:sp>
        <p:nvSpPr>
          <p:cNvPr id="885" name="Google Shape;885;g8864164fa1_0_6"/>
          <p:cNvSpPr txBox="1">
            <a:spLocks noGrp="1"/>
          </p:cNvSpPr>
          <p:nvPr>
            <p:ph type="body" idx="1"/>
          </p:nvPr>
        </p:nvSpPr>
        <p:spPr>
          <a:xfrm>
            <a:off x="1141413" y="2249487"/>
            <a:ext cx="4954588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This type of a recommendation system has a huge potential gain in improving user experience</a:t>
            </a: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Takes aggregate data from all users</a:t>
            </a: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Most susceptible to a privacy-based attack:</a:t>
            </a:r>
          </a:p>
          <a:p>
            <a:pPr lvl="1">
              <a:spcBef>
                <a:spcPts val="0"/>
              </a:spcBef>
            </a:pPr>
            <a:r>
              <a:rPr lang="en-US" dirty="0"/>
              <a:t>Linkage Attack</a:t>
            </a:r>
          </a:p>
          <a:p>
            <a:pPr lvl="1">
              <a:spcBef>
                <a:spcPts val="0"/>
              </a:spcBef>
            </a:pPr>
            <a:r>
              <a:rPr lang="en-US" dirty="0"/>
              <a:t>Deanonymization Attack	</a:t>
            </a:r>
            <a:endParaRPr lang="en-US" sz="1600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B7B441-C2EB-40E9-865C-A406CB65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83" y="2097088"/>
            <a:ext cx="5038119" cy="3358746"/>
          </a:xfrm>
          <a:prstGeom prst="rect">
            <a:avLst/>
          </a:prstGeom>
        </p:spPr>
      </p:pic>
      <p:sp>
        <p:nvSpPr>
          <p:cNvPr id="10" name="Google Shape;828;p28">
            <a:extLst>
              <a:ext uri="{FF2B5EF4-FFF2-40B4-BE49-F238E27FC236}">
                <a16:creationId xmlns:a16="http://schemas.microsoft.com/office/drawing/2014/main" id="{ECD80350-B035-46F6-BC48-7D31C6EF04B2}"/>
              </a:ext>
            </a:extLst>
          </p:cNvPr>
          <p:cNvSpPr txBox="1"/>
          <p:nvPr/>
        </p:nvSpPr>
        <p:spPr>
          <a:xfrm>
            <a:off x="4442054" y="5666601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0" i="1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Harvard Graduate School of E</a:t>
            </a:r>
            <a:r>
              <a:rPr lang="en-US" sz="1200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ducation</a:t>
            </a:r>
            <a:endParaRPr sz="1200" b="0" i="1" u="none" strike="noStrike" cap="none" dirty="0">
              <a:solidFill>
                <a:schemeClr val="bg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8864164fa1_0_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PRIVACY RISKS WITH COLLABORATIVE SYSTEMS</a:t>
            </a:r>
          </a:p>
        </p:txBody>
      </p:sp>
      <p:sp>
        <p:nvSpPr>
          <p:cNvPr id="891" name="Google Shape;891;g8864164fa1_0_11"/>
          <p:cNvSpPr txBox="1">
            <a:spLocks noGrp="1"/>
          </p:cNvSpPr>
          <p:nvPr>
            <p:ph type="body" idx="1"/>
          </p:nvPr>
        </p:nvSpPr>
        <p:spPr>
          <a:xfrm>
            <a:off x="3900196" y="2249487"/>
            <a:ext cx="7147215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Narayan and </a:t>
            </a:r>
            <a:r>
              <a:rPr lang="en-US" dirty="0" err="1"/>
              <a:t>Shmatikov</a:t>
            </a:r>
            <a:r>
              <a:rPr lang="en-US" dirty="0"/>
              <a:t> - deanonymization attack linking records with public data set with public IMDb profiles.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Possible to create a fake profile (or many), resembling an individual based on the attacker’s partial knowledge and induce the recommender system to report the items highly rated by the user.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pic>
        <p:nvPicPr>
          <p:cNvPr id="3074" name="Picture 2" descr="IMDb - Wikipedia">
            <a:extLst>
              <a:ext uri="{FF2B5EF4-FFF2-40B4-BE49-F238E27FC236}">
                <a16:creationId xmlns:a16="http://schemas.microsoft.com/office/drawing/2014/main" id="{410C3C47-D5F5-4180-82A0-01AE81D3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65" y="3149681"/>
            <a:ext cx="30099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28;p28">
            <a:extLst>
              <a:ext uri="{FF2B5EF4-FFF2-40B4-BE49-F238E27FC236}">
                <a16:creationId xmlns:a16="http://schemas.microsoft.com/office/drawing/2014/main" id="{60ED0F5F-EADE-434D-B90F-4A8F7C132574}"/>
              </a:ext>
            </a:extLst>
          </p:cNvPr>
          <p:cNvSpPr txBox="1"/>
          <p:nvPr/>
        </p:nvSpPr>
        <p:spPr>
          <a:xfrm>
            <a:off x="-1636798" y="4778733"/>
            <a:ext cx="7662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0" i="1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i="1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IMDb</a:t>
            </a:r>
            <a:endParaRPr sz="1200" b="0" i="1" u="none" strike="noStrike" cap="none" dirty="0">
              <a:solidFill>
                <a:schemeClr val="bg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8864164fa1_0_2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/>
              <a:t>HOW TO TACKLE THIS PROBLEM ?</a:t>
            </a:r>
            <a:endParaRPr/>
          </a:p>
        </p:txBody>
      </p:sp>
      <p:sp>
        <p:nvSpPr>
          <p:cNvPr id="897" name="Google Shape;897;g8864164fa1_0_2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/>
              <a:t>WELL, BY USING DIFFERENTIAL PRIVACY!!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8864164fa1_0_2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DIFFERENTIALLY PRIVATE RECOMMENDATION SYSTEMS</a:t>
            </a:r>
          </a:p>
        </p:txBody>
      </p:sp>
      <p:sp>
        <p:nvSpPr>
          <p:cNvPr id="903" name="Google Shape;903;g8864164fa1_0_26"/>
          <p:cNvSpPr txBox="1">
            <a:spLocks noGrp="1"/>
          </p:cNvSpPr>
          <p:nvPr>
            <p:ph type="body" idx="1"/>
          </p:nvPr>
        </p:nvSpPr>
        <p:spPr>
          <a:xfrm>
            <a:off x="5628443" y="1965398"/>
            <a:ext cx="5933874" cy="447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For this purpose we will be demonstrating a practical implementation of the recommendation system.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We have used </a:t>
            </a:r>
            <a:r>
              <a:rPr lang="en-US" dirty="0" err="1"/>
              <a:t>MovieLens</a:t>
            </a:r>
            <a:r>
              <a:rPr lang="en-US" dirty="0"/>
              <a:t> database which is available online.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The challenge is to see if the system gives good recommendations after making the data differentially private.</a:t>
            </a:r>
            <a:endParaRPr dirty="0"/>
          </a:p>
        </p:txBody>
      </p:sp>
      <p:pic>
        <p:nvPicPr>
          <p:cNvPr id="4" name="Picture 4" descr="A simple way to explain the Recommendation Engine in AI">
            <a:extLst>
              <a:ext uri="{FF2B5EF4-FFF2-40B4-BE49-F238E27FC236}">
                <a16:creationId xmlns:a16="http://schemas.microsoft.com/office/drawing/2014/main" id="{CC8464D0-C5C7-403D-BA80-B267E4FEA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3" y="2305844"/>
            <a:ext cx="518239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28;p28">
            <a:extLst>
              <a:ext uri="{FF2B5EF4-FFF2-40B4-BE49-F238E27FC236}">
                <a16:creationId xmlns:a16="http://schemas.microsoft.com/office/drawing/2014/main" id="{DD7963E2-E30D-4DB4-975D-D7384EB4B0E3}"/>
              </a:ext>
            </a:extLst>
          </p:cNvPr>
          <p:cNvSpPr txBox="1"/>
          <p:nvPr/>
        </p:nvSpPr>
        <p:spPr>
          <a:xfrm>
            <a:off x="-1545378" y="5943600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0" i="1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i="1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https://miro.medium.com/max/1400/1*rTZvrFD258ZZwvGy7nyqDw.jpeg</a:t>
            </a:r>
            <a:endParaRPr sz="1200" b="0" i="1" u="none" strike="noStrike" cap="none" dirty="0">
              <a:solidFill>
                <a:schemeClr val="bg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8864164fa1_0_31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DIFFERENTIALLY PRIVATE RECOMMENDATION SYSTEMS</a:t>
            </a:r>
          </a:p>
        </p:txBody>
      </p:sp>
      <p:sp>
        <p:nvSpPr>
          <p:cNvPr id="909" name="Google Shape;909;g8864164fa1_0_31"/>
          <p:cNvSpPr txBox="1">
            <a:spLocks noGrp="1"/>
          </p:cNvSpPr>
          <p:nvPr>
            <p:ph type="body" idx="1"/>
          </p:nvPr>
        </p:nvSpPr>
        <p:spPr>
          <a:xfrm>
            <a:off x="1141413" y="2249487"/>
            <a:ext cx="5357042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dirty="0"/>
              <a:t>Preprocess the dataset.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dirty="0"/>
              <a:t>Add the noise to the ratings.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dirty="0"/>
              <a:t>Develop a correlation matrix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dirty="0"/>
              <a:t>Get similar movies based on the type of movies the user likes.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dirty="0"/>
              <a:t>Deliver the results</a:t>
            </a:r>
            <a:endParaRPr dirty="0"/>
          </a:p>
          <a:p>
            <a:pPr marL="9144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0902F61-F33A-4219-9D43-70D9DCC9E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162" y="1652265"/>
            <a:ext cx="4447251" cy="423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28;p28">
            <a:extLst>
              <a:ext uri="{FF2B5EF4-FFF2-40B4-BE49-F238E27FC236}">
                <a16:creationId xmlns:a16="http://schemas.microsoft.com/office/drawing/2014/main" id="{C89D7768-B4F3-441B-8F74-6009E72F5637}"/>
              </a:ext>
            </a:extLst>
          </p:cNvPr>
          <p:cNvSpPr txBox="1"/>
          <p:nvPr/>
        </p:nvSpPr>
        <p:spPr>
          <a:xfrm>
            <a:off x="4198474" y="6044307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0" i="1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Quora.com</a:t>
            </a:r>
            <a:endParaRPr sz="1200" b="0" i="1" u="none" strike="noStrike" cap="none" dirty="0">
              <a:solidFill>
                <a:schemeClr val="bg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WE LIVE IN A DATA-DRIVEN WORLD</a:t>
            </a:r>
            <a:endParaRPr/>
          </a:p>
        </p:txBody>
      </p:sp>
      <p:pic>
        <p:nvPicPr>
          <p:cNvPr id="365" name="Google Shape;365;p4" descr="This Is The Amount Of Data That Is Being Generated In The World ..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100520" y="2249488"/>
            <a:ext cx="5987786" cy="3541712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"/>
          <p:cNvSpPr txBox="1"/>
          <p:nvPr/>
        </p:nvSpPr>
        <p:spPr>
          <a:xfrm>
            <a:off x="1761893" y="6266539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 dirty="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4"/>
              </a:rPr>
              <a:t>https://wonderfulengineering.com/this-is-the-amount-of-data-that-is-being-generated-in-the-world-every-minute/</a:t>
            </a:r>
            <a:endParaRPr sz="1200" b="0" i="1" u="none" strike="noStrike" cap="none" dirty="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8864164fa1_0_4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 dirty="0"/>
              <a:t>AGAIN, WHAT….?</a:t>
            </a:r>
            <a:endParaRPr dirty="0"/>
          </a:p>
        </p:txBody>
      </p:sp>
      <p:sp>
        <p:nvSpPr>
          <p:cNvPr id="915" name="Google Shape;915;g8864164fa1_0_4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dirty="0"/>
              <a:t>Turns out Machine Learning is hard too...</a:t>
            </a:r>
            <a:endParaRPr dirty="0"/>
          </a:p>
          <a:p>
            <a:pPr marL="0" lvl="0" indent="0" algn="ct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dirty="0"/>
              <a:t>LET’S HELP VISUALIZE THIS!!</a:t>
            </a:r>
            <a:endParaRPr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8864164fa1_0_7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STEP 1: PRE-PROCESS THE DATA</a:t>
            </a:r>
          </a:p>
        </p:txBody>
      </p:sp>
      <p:sp>
        <p:nvSpPr>
          <p:cNvPr id="921" name="Google Shape;921;g8864164fa1_0_70"/>
          <p:cNvSpPr txBox="1">
            <a:spLocks noGrp="1"/>
          </p:cNvSpPr>
          <p:nvPr>
            <p:ph type="body" idx="1"/>
          </p:nvPr>
        </p:nvSpPr>
        <p:spPr>
          <a:xfrm>
            <a:off x="6906826" y="2249487"/>
            <a:ext cx="4140585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First drop the ratings which are not available aka ‘NA’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Reduce the data set, by keeping the rating of only those users who’ve rated more than 10 films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This helps us clean the data and deliver more accurate results</a:t>
            </a:r>
            <a:endParaRPr dirty="0"/>
          </a:p>
        </p:txBody>
      </p:sp>
      <p:pic>
        <p:nvPicPr>
          <p:cNvPr id="6146" name="Picture 2" descr="10 Best Data Cleaning Tools To Get The Most Out Of Your Data">
            <a:extLst>
              <a:ext uri="{FF2B5EF4-FFF2-40B4-BE49-F238E27FC236}">
                <a16:creationId xmlns:a16="http://schemas.microsoft.com/office/drawing/2014/main" id="{52450CFD-E9AD-465D-837B-173A42B5A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5" y="2133944"/>
            <a:ext cx="5539022" cy="309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28;p28">
            <a:extLst>
              <a:ext uri="{FF2B5EF4-FFF2-40B4-BE49-F238E27FC236}">
                <a16:creationId xmlns:a16="http://schemas.microsoft.com/office/drawing/2014/main" id="{45961450-0B48-4B1A-B6D1-5ACC6F999E07}"/>
              </a:ext>
            </a:extLst>
          </p:cNvPr>
          <p:cNvSpPr txBox="1"/>
          <p:nvPr/>
        </p:nvSpPr>
        <p:spPr>
          <a:xfrm>
            <a:off x="-636202" y="5514288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0" i="1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Analytics India Magazine</a:t>
            </a:r>
            <a:endParaRPr sz="1200" b="0" i="1" u="none" strike="noStrike" cap="none" dirty="0">
              <a:solidFill>
                <a:schemeClr val="bg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864164fa1_0_5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0" lvl="0" indent="4572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DATASET WITHOUT THE NOISE</a:t>
            </a:r>
          </a:p>
        </p:txBody>
      </p:sp>
      <p:pic>
        <p:nvPicPr>
          <p:cNvPr id="927" name="Google Shape;927;g8864164fa1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6700" y="2161143"/>
            <a:ext cx="10238612" cy="445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8864164fa1_0_3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STEP 2: ADD NOISE</a:t>
            </a:r>
          </a:p>
        </p:txBody>
      </p:sp>
      <p:sp>
        <p:nvSpPr>
          <p:cNvPr id="933" name="Google Shape;933;g8864164fa1_0_36"/>
          <p:cNvSpPr txBox="1">
            <a:spLocks noGrp="1"/>
          </p:cNvSpPr>
          <p:nvPr>
            <p:ph type="body" idx="1"/>
          </p:nvPr>
        </p:nvSpPr>
        <p:spPr>
          <a:xfrm>
            <a:off x="1141412" y="1894921"/>
            <a:ext cx="5278049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For each element in the </a:t>
            </a:r>
            <a:r>
              <a:rPr lang="en-US" dirty="0" err="1"/>
              <a:t>dataframe</a:t>
            </a:r>
            <a:r>
              <a:rPr lang="en-US" dirty="0"/>
              <a:t> we add a random value to each element inside the </a:t>
            </a:r>
            <a:r>
              <a:rPr lang="en-US" dirty="0" err="1"/>
              <a:t>dataframe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The random value, has been selected as per the </a:t>
            </a:r>
            <a:r>
              <a:rPr lang="en-US" dirty="0" err="1"/>
              <a:t>laplace</a:t>
            </a:r>
            <a:r>
              <a:rPr lang="en-US" dirty="0"/>
              <a:t> distribution.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Based the dataset in contention, we tried multiple selections of epsilon and sensitivity to get the best result.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Epsilon =2, Sensitivity =1</a:t>
            </a:r>
            <a:endParaRPr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170" name="Picture 2" descr="Never A Dull Moment: Signals &amp; Noise For June | Jefferson Public Radio">
            <a:extLst>
              <a:ext uri="{FF2B5EF4-FFF2-40B4-BE49-F238E27FC236}">
                <a16:creationId xmlns:a16="http://schemas.microsoft.com/office/drawing/2014/main" id="{0B1EA49D-E573-4032-9C0A-2D3E90702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745" y="1903443"/>
            <a:ext cx="5008103" cy="376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8864164fa1_0_5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DATASET AFTER THE NOISE</a:t>
            </a:r>
          </a:p>
        </p:txBody>
      </p:sp>
      <p:pic>
        <p:nvPicPr>
          <p:cNvPr id="939" name="Google Shape;939;g8864164fa1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950" y="2052968"/>
            <a:ext cx="9978674" cy="4455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8864164fa1_0_80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STEP 3: CREATE A CORRELATION MATRIX</a:t>
            </a:r>
          </a:p>
        </p:txBody>
      </p:sp>
      <p:sp>
        <p:nvSpPr>
          <p:cNvPr id="945" name="Google Shape;945;g8864164fa1_0_80"/>
          <p:cNvSpPr txBox="1">
            <a:spLocks noGrp="1"/>
          </p:cNvSpPr>
          <p:nvPr>
            <p:ph type="body" idx="1"/>
          </p:nvPr>
        </p:nvSpPr>
        <p:spPr>
          <a:xfrm>
            <a:off x="1066767" y="1764295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What is a correlation?</a:t>
            </a: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It is useful in data analysis and modelling to understand the relationships between variables.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A correlation can be:</a:t>
            </a:r>
            <a:endParaRPr dirty="0"/>
          </a:p>
          <a:p>
            <a:pPr marL="1371600" lvl="1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Positive: Both variables change in the same direction</a:t>
            </a:r>
            <a:endParaRPr dirty="0"/>
          </a:p>
          <a:p>
            <a:pPr marL="1371600" lvl="1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Neutral: No relationship between the change of the variables</a:t>
            </a:r>
            <a:endParaRPr dirty="0"/>
          </a:p>
          <a:p>
            <a:pPr marL="1371600" lvl="1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Negative Correlation: Variables change in opposite directions.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194" name="Picture 2" descr="Correlation Coefficient: Simple Definition, Formula, Easy ...">
            <a:extLst>
              <a:ext uri="{FF2B5EF4-FFF2-40B4-BE49-F238E27FC236}">
                <a16:creationId xmlns:a16="http://schemas.microsoft.com/office/drawing/2014/main" id="{5A007CC0-5034-4F67-A3DD-AC01EC4FD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65" y="4764703"/>
            <a:ext cx="5457825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28;p28">
            <a:extLst>
              <a:ext uri="{FF2B5EF4-FFF2-40B4-BE49-F238E27FC236}">
                <a16:creationId xmlns:a16="http://schemas.microsoft.com/office/drawing/2014/main" id="{C5625E02-63DD-4EFF-9276-44AF23D7D4DC}"/>
              </a:ext>
            </a:extLst>
          </p:cNvPr>
          <p:cNvSpPr txBox="1"/>
          <p:nvPr/>
        </p:nvSpPr>
        <p:spPr>
          <a:xfrm>
            <a:off x="6324728" y="6393191"/>
            <a:ext cx="44298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0" i="1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u="none" strike="noStrike" cap="none" dirty="0" err="1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Statist</a:t>
            </a:r>
            <a:r>
              <a:rPr lang="en-US" sz="1200" dirty="0" err="1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icsHowTo.Com</a:t>
            </a:r>
            <a:endParaRPr sz="1200" b="0" i="1" u="none" strike="noStrike" cap="none" dirty="0">
              <a:solidFill>
                <a:schemeClr val="bg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8864164fa1_0_8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STEP 3: CREATE CORRELATION MATRIX</a:t>
            </a:r>
          </a:p>
        </p:txBody>
      </p:sp>
      <p:sp>
        <p:nvSpPr>
          <p:cNvPr id="951" name="Google Shape;951;g8864164fa1_0_85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6000" cy="35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For this implementation we will be using Pearson’s Correlation</a:t>
            </a:r>
            <a:endParaRPr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Pearson Correlation can be used to summarize the strength of the linear relationship between the two data samples</a:t>
            </a:r>
            <a:endParaRPr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It can be calculated as the covariance of the two variables divided by the product of the standard deviation of each data sample.</a:t>
            </a:r>
            <a:endParaRPr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/>
              <a:t>It  is the normalization of the covariance between the two variables to give an interpretable score.</a:t>
            </a:r>
            <a:endParaRPr/>
          </a:p>
          <a:p>
            <a:pPr marL="9144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g8864164fa1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438" y="2097225"/>
            <a:ext cx="4861125" cy="449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E40EF2-CA43-4056-92AE-3AACC96E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CORRELATION MATRIX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8864164fa1_0_9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n-US" dirty="0"/>
              <a:t>STEP 4: GETTING THE RECOMMENDATIONS</a:t>
            </a:r>
          </a:p>
        </p:txBody>
      </p:sp>
      <p:sp>
        <p:nvSpPr>
          <p:cNvPr id="963" name="Google Shape;963;g8864164fa1_0_98"/>
          <p:cNvSpPr txBox="1">
            <a:spLocks noGrp="1"/>
          </p:cNvSpPr>
          <p:nvPr>
            <p:ph type="body" idx="1"/>
          </p:nvPr>
        </p:nvSpPr>
        <p:spPr>
          <a:xfrm>
            <a:off x="1141400" y="2249472"/>
            <a:ext cx="9906000" cy="4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/>
            </a:pPr>
            <a:r>
              <a:rPr lang="en-US" dirty="0"/>
              <a:t>The user gives a the movie name and the rating it wants to give:</a:t>
            </a:r>
            <a:endParaRPr dirty="0"/>
          </a:p>
          <a:p>
            <a:pPr marL="1371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For example : </a:t>
            </a:r>
            <a:r>
              <a:rPr lang="en-US" sz="1050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-US" sz="10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"Toy Story 3 (2010)"</a:t>
            </a:r>
            <a:r>
              <a:rPr lang="en-US" sz="1050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050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),(</a:t>
            </a:r>
            <a:r>
              <a:rPr lang="en-US" sz="1050" dirty="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"Ratatouille (2007)"</a:t>
            </a:r>
            <a:r>
              <a:rPr lang="en-US" sz="1050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 dirty="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050" dirty="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 dirty="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85725" lvl="0" indent="0" algn="l" rtl="0">
              <a:spcBef>
                <a:spcPts val="0"/>
              </a:spcBef>
              <a:spcAft>
                <a:spcPts val="0"/>
              </a:spcAft>
              <a:buSzPts val="2250"/>
              <a:buNone/>
            </a:pPr>
            <a:r>
              <a:rPr lang="en-US" dirty="0"/>
              <a:t>2.  For each movie in the list, we will get the similar movies.</a:t>
            </a:r>
            <a:endParaRPr dirty="0"/>
          </a:p>
          <a:p>
            <a:pPr marL="85725" lvl="0" indent="0" algn="l" rtl="0">
              <a:spcBef>
                <a:spcPts val="0"/>
              </a:spcBef>
              <a:spcAft>
                <a:spcPts val="0"/>
              </a:spcAft>
              <a:buSzPts val="2250"/>
              <a:buNone/>
            </a:pPr>
            <a:r>
              <a:rPr lang="en-US" dirty="0"/>
              <a:t>3.  The similar movies are generated as follows:</a:t>
            </a:r>
            <a:endParaRPr dirty="0"/>
          </a:p>
          <a:p>
            <a:pPr marL="1371600">
              <a:spcBef>
                <a:spcPts val="0"/>
              </a:spcBef>
              <a:buAutoNum type="alphaLcPeriod"/>
            </a:pPr>
            <a:r>
              <a:rPr lang="en-US" dirty="0"/>
              <a:t>We select the movie’s column from the correlation matrix.</a:t>
            </a:r>
            <a:endParaRPr dirty="0"/>
          </a:p>
          <a:p>
            <a:pPr marL="1371600">
              <a:spcBef>
                <a:spcPts val="0"/>
              </a:spcBef>
              <a:buAutoNum type="alphaLcPeriod"/>
            </a:pPr>
            <a:r>
              <a:rPr lang="en-US" dirty="0"/>
              <a:t>The rating submitted by the user, is subtracted by average rating (2.5 as mentioned in the research paper) and multiplied to the correlation matrix value received.</a:t>
            </a:r>
            <a:endParaRPr dirty="0"/>
          </a:p>
          <a:p>
            <a:pPr marL="1371600">
              <a:spcBef>
                <a:spcPts val="0"/>
              </a:spcBef>
              <a:buAutoNum type="alphaLcPeriod"/>
            </a:pPr>
            <a:r>
              <a:rPr lang="en-US" dirty="0"/>
              <a:t>We sort the column and return the films and their ratings.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8864164fa1_0_10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STEP 4: GETTING THE RECOMMENDATIONS</a:t>
            </a:r>
          </a:p>
        </p:txBody>
      </p:sp>
      <p:sp>
        <p:nvSpPr>
          <p:cNvPr id="969" name="Google Shape;969;g8864164fa1_0_104"/>
          <p:cNvSpPr txBox="1">
            <a:spLocks noGrp="1"/>
          </p:cNvSpPr>
          <p:nvPr>
            <p:ph type="body" idx="1"/>
          </p:nvPr>
        </p:nvSpPr>
        <p:spPr>
          <a:xfrm>
            <a:off x="1141400" y="2249472"/>
            <a:ext cx="9906000" cy="4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 startAt="4"/>
            </a:pPr>
            <a:r>
              <a:rPr lang="en-US" dirty="0"/>
              <a:t>Each of these similar movies and ratings are appended in a </a:t>
            </a:r>
            <a:r>
              <a:rPr lang="en-US" dirty="0" err="1"/>
              <a:t>dataframe</a:t>
            </a:r>
            <a:r>
              <a:rPr lang="en-US" dirty="0"/>
              <a:t>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AutoNum type="arabicPeriod" startAt="4"/>
            </a:pPr>
            <a:r>
              <a:rPr lang="en-US" dirty="0"/>
              <a:t>We will perform these steps till all the user’s movies are iterated upon.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3716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18" name="Picture 2" descr="A Movie Recommender System more robust and to overcome the ...">
            <a:extLst>
              <a:ext uri="{FF2B5EF4-FFF2-40B4-BE49-F238E27FC236}">
                <a16:creationId xmlns:a16="http://schemas.microsoft.com/office/drawing/2014/main" id="{A175967B-5A74-4E48-B690-4418A286E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08" y="3429000"/>
            <a:ext cx="6869080" cy="310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28;p28">
            <a:extLst>
              <a:ext uri="{FF2B5EF4-FFF2-40B4-BE49-F238E27FC236}">
                <a16:creationId xmlns:a16="http://schemas.microsoft.com/office/drawing/2014/main" id="{C7ED377D-F5B8-49DB-90E6-0C0F2BB69849}"/>
              </a:ext>
            </a:extLst>
          </p:cNvPr>
          <p:cNvSpPr txBox="1"/>
          <p:nvPr/>
        </p:nvSpPr>
        <p:spPr>
          <a:xfrm>
            <a:off x="7415141" y="6255209"/>
            <a:ext cx="442980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en-US" sz="1200" b="0" i="1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u="none" strike="noStrike" cap="none" dirty="0">
                <a:solidFill>
                  <a:schemeClr val="bg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ResearchGate.com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WHAT MAKES UP PERSONAL DATA?</a:t>
            </a:r>
            <a:endParaRPr dirty="0"/>
          </a:p>
        </p:txBody>
      </p:sp>
      <p:sp>
        <p:nvSpPr>
          <p:cNvPr id="372" name="Google Shape;372;p5"/>
          <p:cNvSpPr txBox="1">
            <a:spLocks noGrp="1"/>
          </p:cNvSpPr>
          <p:nvPr>
            <p:ph type="body" idx="1"/>
          </p:nvPr>
        </p:nvSpPr>
        <p:spPr>
          <a:xfrm>
            <a:off x="1141412" y="2249486"/>
            <a:ext cx="4844521" cy="437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75"/>
              <a:buChar char="•"/>
            </a:pPr>
            <a:r>
              <a:rPr lang="en-US" sz="1900" dirty="0"/>
              <a:t>Explicit identifiers – directly point to you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75"/>
              <a:buChar char="•"/>
            </a:pPr>
            <a:r>
              <a:rPr lang="en-US" sz="1900" dirty="0"/>
              <a:t>Quasi </a:t>
            </a:r>
            <a:r>
              <a:rPr lang="en-US" sz="1900" dirty="0" err="1"/>
              <a:t>identfiers</a:t>
            </a:r>
            <a:r>
              <a:rPr lang="en-US" sz="1900" dirty="0"/>
              <a:t> – can be used to identify you when compared with other data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75"/>
              <a:buChar char="•"/>
            </a:pPr>
            <a:r>
              <a:rPr lang="en-US" sz="1900" dirty="0"/>
              <a:t>Sensitive information – data you may not want public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75"/>
              <a:buChar char="•"/>
            </a:pPr>
            <a:r>
              <a:rPr lang="en-US" sz="1900" dirty="0"/>
              <a:t>Non-sensitive information – general information about you</a:t>
            </a:r>
            <a:endParaRPr dirty="0"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75"/>
              <a:buChar char="•"/>
            </a:pPr>
            <a:r>
              <a:rPr lang="en-US" sz="1900" dirty="0"/>
              <a:t>Together, there are known as </a:t>
            </a:r>
            <a:r>
              <a:rPr lang="en-US" sz="1900" b="1" dirty="0"/>
              <a:t>Personally Identifiable Information, </a:t>
            </a:r>
            <a:r>
              <a:rPr lang="en-US" sz="1900" dirty="0"/>
              <a:t>or </a:t>
            </a:r>
            <a:r>
              <a:rPr lang="en-US" sz="1900" b="1" dirty="0"/>
              <a:t>PIIs</a:t>
            </a:r>
            <a:endParaRPr sz="1900" dirty="0"/>
          </a:p>
          <a:p>
            <a:pPr marL="228600" lvl="0" indent="-77787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75"/>
              <a:buNone/>
            </a:pPr>
            <a:endParaRPr sz="1900" dirty="0"/>
          </a:p>
        </p:txBody>
      </p:sp>
      <p:pic>
        <p:nvPicPr>
          <p:cNvPr id="373" name="Google Shape;373;p5"/>
          <p:cNvPicPr preferRelativeResize="0"/>
          <p:nvPr/>
        </p:nvPicPr>
        <p:blipFill rotWithShape="1">
          <a:blip r:embed="rId4">
            <a:alphaModFix/>
          </a:blip>
          <a:srcRect l="20579" r="-1" b="-2"/>
          <a:stretch/>
        </p:blipFill>
        <p:spPr>
          <a:xfrm>
            <a:off x="6392335" y="2497720"/>
            <a:ext cx="4655075" cy="3047892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374" name="Google Shape;374;p5"/>
          <p:cNvSpPr txBox="1"/>
          <p:nvPr/>
        </p:nvSpPr>
        <p:spPr>
          <a:xfrm>
            <a:off x="5830555" y="5807744"/>
            <a:ext cx="588797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Sohu.com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8864164fa1_0_10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STEP 4: GETTING THE RECOMMENDATIONS</a:t>
            </a:r>
          </a:p>
        </p:txBody>
      </p:sp>
      <p:pic>
        <p:nvPicPr>
          <p:cNvPr id="975" name="Google Shape;975;g8864164fa1_0_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25" y="2903138"/>
            <a:ext cx="87249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8864164fa1_0_1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STEP 4: GETTING THE RECOMMENDATIONS</a:t>
            </a:r>
          </a:p>
        </p:txBody>
      </p:sp>
      <p:sp>
        <p:nvSpPr>
          <p:cNvPr id="981" name="Google Shape;981;g8864164fa1_0_115"/>
          <p:cNvSpPr txBox="1">
            <a:spLocks noGrp="1"/>
          </p:cNvSpPr>
          <p:nvPr>
            <p:ph type="body" idx="1"/>
          </p:nvPr>
        </p:nvSpPr>
        <p:spPr>
          <a:xfrm>
            <a:off x="1141400" y="2249472"/>
            <a:ext cx="9906000" cy="4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result doesn’t make sense right now, so we will sum all the values and sort them.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this case, as our user really liked animation movies, we expect to see animation movies recommended to him.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see our results…..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FC35C6-F48B-4854-B42E-0EB09D75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DELIVER THE RESULTS</a:t>
            </a:r>
          </a:p>
        </p:txBody>
      </p:sp>
      <p:pic>
        <p:nvPicPr>
          <p:cNvPr id="987" name="Google Shape;987;g8864164fa1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275" y="2820600"/>
            <a:ext cx="69723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864164fa1_0_12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SIDE BY SIDE COMPARISON: </a:t>
            </a:r>
            <a:br>
              <a:rPr lang="en-US" dirty="0"/>
            </a:br>
            <a:r>
              <a:rPr lang="en-US" dirty="0"/>
              <a:t>DIFFERENTIALLY PRIVATE SYSTEM VS NORMAL SYSTEM </a:t>
            </a:r>
          </a:p>
        </p:txBody>
      </p:sp>
      <p:pic>
        <p:nvPicPr>
          <p:cNvPr id="993" name="Google Shape;993;g8864164fa1_0_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00" y="2488750"/>
            <a:ext cx="58978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g8864164fa1_0_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800" y="2488750"/>
            <a:ext cx="4493325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8864164fa1_0_13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SIDE BY SIDE COMPARISON: </a:t>
            </a:r>
            <a:br>
              <a:rPr lang="en-US" dirty="0"/>
            </a:br>
            <a:r>
              <a:rPr lang="en-US" dirty="0"/>
              <a:t>DIFFERENTIALLY PRIVATE SYSTEM VS NORMAL SYSTEM </a:t>
            </a:r>
          </a:p>
        </p:txBody>
      </p:sp>
      <p:sp>
        <p:nvSpPr>
          <p:cNvPr id="1000" name="Google Shape;1000;g8864164fa1_0_132"/>
          <p:cNvSpPr txBox="1"/>
          <p:nvPr/>
        </p:nvSpPr>
        <p:spPr>
          <a:xfrm>
            <a:off x="1161425" y="1946775"/>
            <a:ext cx="95238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For the query by a  user who likes action-adventure movies.</a:t>
            </a:r>
            <a:endParaRPr sz="1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action_adv = 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[(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"Amazing Spider-Man, The (2012)"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),(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"Mission: Impossible III (2006)"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),(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"Toy Story 3 (2010)"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),(</a:t>
            </a:r>
            <a:r>
              <a:rPr lang="en-US" sz="105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"2 Fast 2 Furious (Fast and the Furious 2, The) (2003)"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050">
                <a:solidFill>
                  <a:srgbClr val="B5CEA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US" sz="1050">
                <a:solidFill>
                  <a:srgbClr val="DCDCDC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solidFill>
                <a:srgbClr val="DCDCDC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01" name="Google Shape;1001;g8864164fa1_0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9375"/>
            <a:ext cx="542925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8864164fa1_0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050" y="2829375"/>
            <a:ext cx="53530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8864164fa1_0_13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FINAL RESULTS</a:t>
            </a:r>
          </a:p>
        </p:txBody>
      </p:sp>
      <p:sp>
        <p:nvSpPr>
          <p:cNvPr id="1008" name="Google Shape;1008;g8864164fa1_0_138"/>
          <p:cNvSpPr txBox="1">
            <a:spLocks noGrp="1"/>
          </p:cNvSpPr>
          <p:nvPr>
            <p:ph type="body" idx="1"/>
          </p:nvPr>
        </p:nvSpPr>
        <p:spPr>
          <a:xfrm>
            <a:off x="1141400" y="2249472"/>
            <a:ext cx="9906000" cy="4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Based upon our findings we can state that using a differentially private recommendation system provided us very good recommendations, while preserving user privacy.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In some queries we received better results as compared to the results from normal collaborative recommendation system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We believe using a differentially private recommendation engine could prevent the system from attacks such as deanonymization attacks </a:t>
            </a:r>
            <a:endParaRPr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8864164fa1_0_147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FUTURE SCOPE</a:t>
            </a:r>
          </a:p>
        </p:txBody>
      </p:sp>
      <p:sp>
        <p:nvSpPr>
          <p:cNvPr id="1014" name="Google Shape;1014;g8864164fa1_0_147"/>
          <p:cNvSpPr txBox="1">
            <a:spLocks noGrp="1"/>
          </p:cNvSpPr>
          <p:nvPr>
            <p:ph type="body" idx="1"/>
          </p:nvPr>
        </p:nvSpPr>
        <p:spPr>
          <a:xfrm>
            <a:off x="1141400" y="2249472"/>
            <a:ext cx="9906000" cy="4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There can be scope of using a better epsilon or sensitivity value to get accurate results</a:t>
            </a:r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We also think there can be more ways to add noise: such as using exponential noise.</a:t>
            </a:r>
            <a:endParaRPr dirty="0"/>
          </a:p>
          <a:p>
            <a:pPr marL="457200" lvl="0" indent="-3714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250"/>
              <a:buChar char="•"/>
            </a:pPr>
            <a:r>
              <a:rPr lang="en-US" dirty="0"/>
              <a:t>Our implementation was inspired from the research paper: </a:t>
            </a:r>
            <a:r>
              <a:rPr lang="en-US" i="1" dirty="0"/>
              <a:t>Differentially Private Recommender Systems: Building Privacy into the Netflix Prize Contenders</a:t>
            </a:r>
            <a:r>
              <a:rPr lang="en-US" dirty="0"/>
              <a:t> by Ilya Mironov and Frank McSherry.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8864164fa1_0_15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dirty="0"/>
              <a:t>REFERENCES</a:t>
            </a:r>
          </a:p>
        </p:txBody>
      </p:sp>
      <p:sp>
        <p:nvSpPr>
          <p:cNvPr id="1020" name="Google Shape;1020;g8864164fa1_0_154"/>
          <p:cNvSpPr txBox="1">
            <a:spLocks noGrp="1"/>
          </p:cNvSpPr>
          <p:nvPr>
            <p:ph type="body" idx="1"/>
          </p:nvPr>
        </p:nvSpPr>
        <p:spPr>
          <a:xfrm>
            <a:off x="1141400" y="2249472"/>
            <a:ext cx="9906000" cy="43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indent="-314325">
              <a:spcBef>
                <a:spcPts val="1400"/>
              </a:spcBef>
              <a:buSzPts val="1350"/>
            </a:pPr>
            <a:r>
              <a:rPr lang="en-US" sz="1500" u="sng" dirty="0">
                <a:solidFill>
                  <a:schemeClr val="hlink"/>
                </a:solidFill>
                <a:hlinkClick r:id="rId3"/>
              </a:rPr>
              <a:t>https://www.microsoft.com/en-us/research/publication/differentially-private-recommender-systems-building-privacy-into-the-netflix-prize-contenders/?from=http%3A%2F%2Fresearch.microsoft.com%2Fpubs%2F80511%2Fnetflixprivacy.pdf</a:t>
            </a:r>
            <a:endParaRPr sz="1500" dirty="0"/>
          </a:p>
          <a:p>
            <a:pPr marL="9144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indent="-314325">
              <a:spcBef>
                <a:spcPts val="0"/>
              </a:spcBef>
              <a:buSzPts val="1350"/>
            </a:pPr>
            <a:r>
              <a:rPr lang="en-US" sz="1500" dirty="0"/>
              <a:t>Code Heroku: </a:t>
            </a:r>
            <a:r>
              <a:rPr lang="en-US" sz="1500" u="sng" dirty="0">
                <a:solidFill>
                  <a:schemeClr val="hlink"/>
                </a:solidFill>
                <a:hlinkClick r:id="rId4"/>
              </a:rPr>
              <a:t>https://www.youtube.com/watch?v=3ecNC-So0r4</a:t>
            </a:r>
            <a:endParaRPr sz="1500" dirty="0"/>
          </a:p>
          <a:p>
            <a:pPr marL="9144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indent="-314325">
              <a:spcBef>
                <a:spcPts val="0"/>
              </a:spcBef>
              <a:buSzPts val="1350"/>
            </a:pPr>
            <a:r>
              <a:rPr lang="en-US" sz="1500" u="sng" dirty="0">
                <a:solidFill>
                  <a:schemeClr val="hlink"/>
                </a:solidFill>
                <a:hlinkClick r:id="rId5"/>
              </a:rPr>
              <a:t>https://www.cs.utexas.edu/~shmat/shmat_oak08netflix.pdf</a:t>
            </a:r>
            <a:endParaRPr sz="1500"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8864164fa1_0_4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en-US" dirty="0"/>
              <a:t>Thanks for watching!</a:t>
            </a:r>
            <a:endParaRPr dirty="0"/>
          </a:p>
        </p:txBody>
      </p:sp>
      <p:sp>
        <p:nvSpPr>
          <p:cNvPr id="915" name="Google Shape;915;g8864164fa1_0_4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dirty="0"/>
              <a:t>Now go binge-watch some movies.</a:t>
            </a:r>
          </a:p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en-US" dirty="0"/>
              <a:t>You know you want to.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6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YOUR PERSONAL DATA SHOULD BE PROTECTED</a:t>
            </a:r>
            <a:endParaRPr/>
          </a:p>
        </p:txBody>
      </p:sp>
      <p:pic>
        <p:nvPicPr>
          <p:cNvPr id="380" name="Google Shape;380;p6" descr="10 Laws of UX, design and engineering - Prototyp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411" y="2397017"/>
            <a:ext cx="4689234" cy="220165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381" name="Google Shape;381;p6"/>
          <p:cNvSpPr txBox="1">
            <a:spLocks noGrp="1"/>
          </p:cNvSpPr>
          <p:nvPr>
            <p:ph type="body" idx="1"/>
          </p:nvPr>
        </p:nvSpPr>
        <p:spPr>
          <a:xfrm>
            <a:off x="6336727" y="2249487"/>
            <a:ext cx="4710683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Depending on where you live, there are certain laws in place which mandate privacy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en-US"/>
              <a:t>How do data holders actually make this happen?</a:t>
            </a:r>
            <a:endParaRPr/>
          </a:p>
        </p:txBody>
      </p:sp>
      <p:sp>
        <p:nvSpPr>
          <p:cNvPr id="382" name="Google Shape;382;p6"/>
          <p:cNvSpPr txBox="1"/>
          <p:nvPr/>
        </p:nvSpPr>
        <p:spPr>
          <a:xfrm>
            <a:off x="-908401" y="4881089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https://miro.medium.com/max/1400/1*sZ8SxNEJekT5clQLYy3OuA.jpeg</a:t>
            </a:r>
            <a:endParaRPr sz="1200" b="0" i="1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7"/>
          <p:cNvGrpSpPr/>
          <p:nvPr/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>
          <p:nvSpPr>
            <p:cNvPr id="388" name="Google Shape;388;p7"/>
            <p:cNvSpPr/>
            <p:nvPr/>
          </p:nvSpPr>
          <p:spPr>
            <a:xfrm>
              <a:off x="1" y="-1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pic>
          <p:nvPicPr>
            <p:cNvPr id="389" name="Google Shape;389;p7"/>
            <p:cNvPicPr preferRelativeResize="0"/>
            <p:nvPr/>
          </p:nvPicPr>
          <p:blipFill rotWithShape="1">
            <a:blip r:embed="rId4">
              <a:alphaModFix amt="30000"/>
            </a:blip>
            <a:srcRect/>
            <a:stretch/>
          </p:blipFill>
          <p:spPr>
            <a:xfrm>
              <a:off x="0" y="-1"/>
              <a:ext cx="12192003" cy="6858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7"/>
          <p:cNvSpPr txBox="1">
            <a:spLocks noGrp="1"/>
          </p:cNvSpPr>
          <p:nvPr>
            <p:ph type="ctrTitle"/>
          </p:nvPr>
        </p:nvSpPr>
        <p:spPr>
          <a:xfrm>
            <a:off x="7748206" y="1122363"/>
            <a:ext cx="361670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 sz="3600"/>
              <a:t>ANONYMIZATION</a:t>
            </a:r>
            <a:endParaRPr/>
          </a:p>
        </p:txBody>
      </p:sp>
      <p:sp>
        <p:nvSpPr>
          <p:cNvPr id="391" name="Google Shape;391;p7"/>
          <p:cNvSpPr txBox="1">
            <a:spLocks noGrp="1"/>
          </p:cNvSpPr>
          <p:nvPr>
            <p:ph type="subTitle" idx="1"/>
          </p:nvPr>
        </p:nvSpPr>
        <p:spPr>
          <a:xfrm>
            <a:off x="7724394" y="3602037"/>
            <a:ext cx="4096131" cy="235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sz="1600"/>
              <a:t>THE PROCESS OF EITHER </a:t>
            </a:r>
            <a:r>
              <a:rPr lang="en-US" sz="1600" b="1"/>
              <a:t>REMOVING</a:t>
            </a:r>
            <a:r>
              <a:rPr lang="en-US" sz="1600"/>
              <a:t> OR </a:t>
            </a:r>
            <a:r>
              <a:rPr lang="en-US" sz="1600" b="1"/>
              <a:t>GENERALIZING</a:t>
            </a:r>
            <a:r>
              <a:rPr lang="en-US" sz="1600"/>
              <a:t> PERSONAL INFORMATION FROM A DATASET, WITH THE HOPE THAT NON-SENSITIVE, OR “PROTECTED”, DATA CAN BE SENT WITHOUT FEAR OF THE </a:t>
            </a:r>
            <a:r>
              <a:rPr lang="en-US" sz="1600" b="1"/>
              <a:t>PERSONAL IDENTITIES OF THE PARTICIPANTS BEING IDENTIFIED </a:t>
            </a:r>
            <a:r>
              <a:rPr lang="en-US" sz="1600"/>
              <a:t>BY THOSE ANALYZING THE DATA</a:t>
            </a:r>
            <a:endParaRPr/>
          </a:p>
        </p:txBody>
      </p:sp>
      <p:pic>
        <p:nvPicPr>
          <p:cNvPr id="392" name="Google Shape;392;p7" descr="Data Anonymization Tools and Techniques | SolarWinds MSP"/>
          <p:cNvPicPr preferRelativeResize="0"/>
          <p:nvPr/>
        </p:nvPicPr>
        <p:blipFill rotWithShape="1">
          <a:blip r:embed="rId5">
            <a:alphaModFix/>
          </a:blip>
          <a:srcRect l="16408" r="29035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7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394" name="Google Shape;394;p7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00" name="Google Shape;400;p7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01" name="Google Shape;401;p7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03" name="Google Shape;403;p7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04" name="Google Shape;404;p7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07" name="Google Shape;407;p7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09" name="Google Shape;409;p7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12" name="Google Shape;412;p7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15" name="Google Shape;415;p7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17" name="Google Shape;417;p7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19" name="Google Shape;419;p7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21" name="Google Shape;421;p7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25" name="Google Shape;425;p7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26" name="Google Shape;426;p7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28" name="Google Shape;428;p7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29" name="Google Shape;429;p7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31" name="Google Shape;431;p7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33" name="Google Shape;433;p7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36" name="Google Shape;436;p7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38" name="Google Shape;438;p7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41" name="Google Shape;441;p7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42" name="Google Shape;442;p7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45" name="Google Shape;445;p7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</p:sp>
        <p:sp>
          <p:nvSpPr>
            <p:cNvPr id="447" name="Google Shape;447;p7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chemeClr val="l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7"/>
          <p:cNvGrpSpPr/>
          <p:nvPr/>
        </p:nvGrpSpPr>
        <p:grpSpPr>
          <a:xfrm>
            <a:off x="11364912" y="0"/>
            <a:ext cx="674688" cy="6848476"/>
            <a:chOff x="11364912" y="0"/>
            <a:chExt cx="674688" cy="6848476"/>
          </a:xfrm>
        </p:grpSpPr>
        <p:sp>
          <p:nvSpPr>
            <p:cNvPr id="449" name="Google Shape;449;p7"/>
            <p:cNvSpPr/>
            <p:nvPr/>
          </p:nvSpPr>
          <p:spPr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l" t="t" r="r" b="b"/>
              <a:pathLst>
                <a:path w="263" h="323" extrusionOk="0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0" name="Google Shape;450;p7"/>
            <p:cNvSpPr/>
            <p:nvPr/>
          </p:nvSpPr>
          <p:spPr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l" t="t" r="r" b="b"/>
              <a:pathLst>
                <a:path w="188" h="727" extrusionOk="0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3" name="Google Shape;453;p7"/>
            <p:cNvSpPr/>
            <p:nvPr/>
          </p:nvSpPr>
          <p:spPr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l" t="t" r="r" b="b"/>
              <a:pathLst>
                <a:path w="192" h="973" extrusionOk="0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5" name="Google Shape;455;p7"/>
            <p:cNvSpPr/>
            <p:nvPr/>
          </p:nvSpPr>
          <p:spPr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l" t="t" r="r" b="b"/>
              <a:pathLst>
                <a:path w="194" h="1135" extrusionOk="0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457" name="Google Shape;457;p7"/>
            <p:cNvSpPr/>
            <p:nvPr/>
          </p:nvSpPr>
          <p:spPr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11939587" y="6596063"/>
              <a:ext cx="23813" cy="252413"/>
            </a:xfrm>
            <a:prstGeom prst="rect">
              <a:avLst/>
            </a:prstGeom>
            <a:gradFill>
              <a:gsLst>
                <a:gs pos="0">
                  <a:srgbClr val="7C96A3">
                    <a:alpha val="80000"/>
                  </a:srgbClr>
                </a:gs>
                <a:gs pos="100000">
                  <a:srgbClr val="697C98">
                    <a:alpha val="6000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9" name="Google Shape;459;p7"/>
          <p:cNvSpPr txBox="1"/>
          <p:nvPr/>
        </p:nvSpPr>
        <p:spPr>
          <a:xfrm>
            <a:off x="395232" y="6359138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6"/>
              </a:rPr>
              <a:t>https://www.solarwindsmsp.com/blog/data-anonymization-overview</a:t>
            </a:r>
            <a:endParaRPr sz="1200" b="0" i="1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SO WHAT’S THE PROBLEM?</a:t>
            </a:r>
            <a:br>
              <a:rPr lang="en-US"/>
            </a:b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9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/>
              <a:t>THE PROBLEM WITH ANONYMIZATION</a:t>
            </a:r>
            <a:endParaRPr/>
          </a:p>
        </p:txBody>
      </p:sp>
      <p:pic>
        <p:nvPicPr>
          <p:cNvPr id="470" name="Google Shape;470;p9" descr="Why You Can't Solve Big Data Privacy With Small Data Tools | Privita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1411" y="2453486"/>
            <a:ext cx="4689234" cy="314165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471" name="Google Shape;471;p9"/>
          <p:cNvSpPr txBox="1">
            <a:spLocks noGrp="1"/>
          </p:cNvSpPr>
          <p:nvPr>
            <p:ph type="body" idx="1"/>
          </p:nvPr>
        </p:nvSpPr>
        <p:spPr>
          <a:xfrm>
            <a:off x="6336727" y="2249487"/>
            <a:ext cx="4710683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50"/>
              <a:buChar char="•"/>
            </a:pPr>
            <a:r>
              <a:rPr lang="en-US" sz="2200" b="1"/>
              <a:t>Linkage attacks - </a:t>
            </a:r>
            <a:r>
              <a:rPr lang="en-US" sz="2200"/>
              <a:t>attempts to re-identify individuals in an anonymized dataset by combining that data with another dataset</a:t>
            </a:r>
            <a:endParaRPr/>
          </a:p>
          <a:p>
            <a:pPr marL="22860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50"/>
              <a:buChar char="•"/>
            </a:pPr>
            <a:r>
              <a:rPr lang="en-US" sz="2200"/>
              <a:t>Linkage attacks are powerful </a:t>
            </a:r>
            <a:r>
              <a:rPr lang="en-US" sz="2200" b="1"/>
              <a:t>because seemingly innocuous </a:t>
            </a:r>
            <a:r>
              <a:rPr lang="en-US" sz="2200"/>
              <a:t>attributes often suffice to uniquely identify an individual when compared to </a:t>
            </a:r>
            <a:r>
              <a:rPr lang="en-US" sz="2200" b="1"/>
              <a:t>anonymized PIIs</a:t>
            </a:r>
            <a:endParaRPr sz="2200"/>
          </a:p>
          <a:p>
            <a:pPr marL="228600" lvl="0" indent="-53975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50"/>
              <a:buNone/>
            </a:pPr>
            <a:endParaRPr sz="2200"/>
          </a:p>
        </p:txBody>
      </p:sp>
      <p:sp>
        <p:nvSpPr>
          <p:cNvPr id="472" name="Google Shape;472;p9"/>
          <p:cNvSpPr txBox="1"/>
          <p:nvPr/>
        </p:nvSpPr>
        <p:spPr>
          <a:xfrm>
            <a:off x="-908401" y="5832429"/>
            <a:ext cx="892097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credit: </a:t>
            </a:r>
            <a:r>
              <a:rPr lang="en-US" sz="1200" b="0" i="0" u="sng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  <a:hlinkClick r:id="rId5"/>
              </a:rPr>
              <a:t>https://www.privitar.com/blog/solve-big-data-privacy/</a:t>
            </a:r>
            <a:endParaRPr sz="1200" b="0" i="1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rcuit">
  <a:themeElements>
    <a:clrScheme name="Circuit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2711</Words>
  <Application>Microsoft Office PowerPoint</Application>
  <PresentationFormat>Widescreen</PresentationFormat>
  <Paragraphs>255</Paragraphs>
  <Slides>58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Courier New</vt:lpstr>
      <vt:lpstr>Twentieth Century</vt:lpstr>
      <vt:lpstr>Circuit</vt:lpstr>
      <vt:lpstr>Circuit</vt:lpstr>
      <vt:lpstr>DIFFERENTIALLY PRIVATE RECOMMENDER SYSTEMS</vt:lpstr>
      <vt:lpstr>WHAT IS A RECOMMENDER SYSTEM?</vt:lpstr>
      <vt:lpstr>HOW CAN WE MAKE OUR RECOMMENDER SYSTEM DIFFERENTIALLY PRIVATE?</vt:lpstr>
      <vt:lpstr>WE LIVE IN A DATA-DRIVEN WORLD</vt:lpstr>
      <vt:lpstr>WHAT MAKES UP PERSONAL DATA?</vt:lpstr>
      <vt:lpstr>YOUR PERSONAL DATA SHOULD BE PROTECTED</vt:lpstr>
      <vt:lpstr>ANONYMIZATION</vt:lpstr>
      <vt:lpstr>SO WHAT’S THE PROBLEM?  </vt:lpstr>
      <vt:lpstr>THE PROBLEM WITH ANONYMIZATION</vt:lpstr>
      <vt:lpstr>THE PROBLEM WITH ANONYMIZATION</vt:lpstr>
      <vt:lpstr>THE PROBLEM WITH ANONYMIZATION</vt:lpstr>
      <vt:lpstr>THE PROBLEM WITH ANONYMIZATION</vt:lpstr>
      <vt:lpstr>SO WHAT CAN WE DO???</vt:lpstr>
      <vt:lpstr>THIS IS WHERE DIFFERENTIAL PRIVACY COMES IN</vt:lpstr>
      <vt:lpstr>BUT WHAT IS DIFFERENTIAL PRIVACY?</vt:lpstr>
      <vt:lpstr>DEFINITION OF DIFFERENTIAL PRIVACY</vt:lpstr>
      <vt:lpstr>A SIMPLE EXAMPLE OF DIFFERENTIAL PRIVACY - JOE</vt:lpstr>
      <vt:lpstr>DIFFERENTIAL PRIVACY – THE MATHEMATICAL PREMISE</vt:lpstr>
      <vt:lpstr>WHAT….?</vt:lpstr>
      <vt:lpstr>DIFFERENTIAL PRIVACY – THE MATHEMATICAL PREMISE</vt:lpstr>
      <vt:lpstr>SO HOW EXACTLY DOES THIS WORK?</vt:lpstr>
      <vt:lpstr>THE MAGIC OF ADDING NOISE</vt:lpstr>
      <vt:lpstr>HOW NOISE IS ADDED LOCALLY</vt:lpstr>
      <vt:lpstr>HOW NOISE IS ADDED GLOBALLY</vt:lpstr>
      <vt:lpstr>HOW DO WE FIGURE OUT HOW MUCH NOISE TO ADD?</vt:lpstr>
      <vt:lpstr>A STANDARD DISTRIBUTION</vt:lpstr>
      <vt:lpstr>A LAPLACE DISTRIBUTION</vt:lpstr>
      <vt:lpstr>WHY DOES THIS MATTER?</vt:lpstr>
      <vt:lpstr>THE LAPLACE MECHANISM</vt:lpstr>
      <vt:lpstr>AGAIN, WHAT….?</vt:lpstr>
      <vt:lpstr>“HOW MANY PEOPLE HAVE GREEN EYES?”</vt:lpstr>
      <vt:lpstr>OKAY, SO NOW WE KNOW WHAT DIFFERENTIAL PRIVACY IS, AND HOW TO ADD NOISE</vt:lpstr>
      <vt:lpstr>RECOMMENDER SYSTEMS – A RECAP</vt:lpstr>
      <vt:lpstr>COLLABORATIVE BASED SYSTEMS</vt:lpstr>
      <vt:lpstr>COLLABORATIVE BASED SYSTEMS</vt:lpstr>
      <vt:lpstr>PRIVACY RISKS WITH COLLABORATIVE SYSTEMS</vt:lpstr>
      <vt:lpstr>HOW TO TACKLE THIS PROBLEM ?</vt:lpstr>
      <vt:lpstr>DIFFERENTIALLY PRIVATE RECOMMENDATION SYSTEMS</vt:lpstr>
      <vt:lpstr>DIFFERENTIALLY PRIVATE RECOMMENDATION SYSTEMS</vt:lpstr>
      <vt:lpstr>AGAIN, WHAT….?</vt:lpstr>
      <vt:lpstr>STEP 1: PRE-PROCESS THE DATA</vt:lpstr>
      <vt:lpstr>DATASET WITHOUT THE NOISE</vt:lpstr>
      <vt:lpstr>STEP 2: ADD NOISE</vt:lpstr>
      <vt:lpstr>DATASET AFTER THE NOISE</vt:lpstr>
      <vt:lpstr>STEP 3: CREATE A CORRELATION MATRIX</vt:lpstr>
      <vt:lpstr>STEP 3: CREATE CORRELATION MATRIX</vt:lpstr>
      <vt:lpstr>CORRELATION MATRIX</vt:lpstr>
      <vt:lpstr>STEP 4: GETTING THE RECOMMENDATIONS</vt:lpstr>
      <vt:lpstr>STEP 4: GETTING THE RECOMMENDATIONS</vt:lpstr>
      <vt:lpstr>STEP 4: GETTING THE RECOMMENDATIONS</vt:lpstr>
      <vt:lpstr>STEP 4: GETTING THE RECOMMENDATIONS</vt:lpstr>
      <vt:lpstr>STEP 5: DELIVER THE RESULTS</vt:lpstr>
      <vt:lpstr>SIDE BY SIDE COMPARISON:  DIFFERENTIALLY PRIVATE SYSTEM VS NORMAL SYSTEM </vt:lpstr>
      <vt:lpstr>SIDE BY SIDE COMPARISON:  DIFFERENTIALLY PRIVATE SYSTEM VS NORMAL SYSTEM </vt:lpstr>
      <vt:lpstr>FINAL RESULTS</vt:lpstr>
      <vt:lpstr>FUTURE SCOPE</vt:lpstr>
      <vt:lpstr>REFERENCES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DIFFERENTIALLY PRIVATE RECOMMENDER SYSTEMS</dc:title>
  <dc:creator>Megan Skrobacz</dc:creator>
  <cp:lastModifiedBy>Megan Skrobacz</cp:lastModifiedBy>
  <cp:revision>18</cp:revision>
  <dcterms:created xsi:type="dcterms:W3CDTF">2020-06-08T05:06:59Z</dcterms:created>
  <dcterms:modified xsi:type="dcterms:W3CDTF">2020-06-09T04:16:35Z</dcterms:modified>
</cp:coreProperties>
</file>